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60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9" r:id="rId11"/>
    <p:sldId id="433" r:id="rId12"/>
    <p:sldId id="434" r:id="rId13"/>
    <p:sldId id="435" r:id="rId14"/>
    <p:sldId id="436" r:id="rId15"/>
    <p:sldId id="437" r:id="rId16"/>
    <p:sldId id="438" r:id="rId17"/>
    <p:sldId id="442" r:id="rId18"/>
    <p:sldId id="440" r:id="rId19"/>
    <p:sldId id="441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306" r:id="rId31"/>
    <p:sldId id="422" r:id="rId32"/>
    <p:sldId id="453" r:id="rId33"/>
    <p:sldId id="454" r:id="rId34"/>
    <p:sldId id="455" r:id="rId35"/>
    <p:sldId id="423" r:id="rId36"/>
    <p:sldId id="424" r:id="rId37"/>
    <p:sldId id="425" r:id="rId38"/>
    <p:sldId id="456" r:id="rId39"/>
    <p:sldId id="457" r:id="rId40"/>
    <p:sldId id="458" r:id="rId41"/>
    <p:sldId id="459" r:id="rId42"/>
    <p:sldId id="460" r:id="rId43"/>
    <p:sldId id="461" r:id="rId44"/>
    <p:sldId id="417" r:id="rId45"/>
    <p:sldId id="419" r:id="rId46"/>
    <p:sldId id="462" r:id="rId47"/>
    <p:sldId id="463" r:id="rId48"/>
    <p:sldId id="420" r:id="rId49"/>
    <p:sldId id="421" r:id="rId50"/>
    <p:sldId id="464" r:id="rId51"/>
    <p:sldId id="465" r:id="rId52"/>
    <p:sldId id="466" r:id="rId53"/>
    <p:sldId id="471" r:id="rId54"/>
    <p:sldId id="467" r:id="rId55"/>
    <p:sldId id="468" r:id="rId56"/>
    <p:sldId id="469" r:id="rId57"/>
    <p:sldId id="470" r:id="rId58"/>
    <p:sldId id="472" r:id="rId59"/>
    <p:sldId id="473" r:id="rId60"/>
    <p:sldId id="474" r:id="rId61"/>
    <p:sldId id="475" r:id="rId62"/>
    <p:sldId id="476" r:id="rId63"/>
    <p:sldId id="478" r:id="rId64"/>
    <p:sldId id="479" r:id="rId6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A300"/>
    <a:srgbClr val="0047BA"/>
    <a:srgbClr val="001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9"/>
    <p:restoredTop sz="94690"/>
  </p:normalViewPr>
  <p:slideViewPr>
    <p:cSldViewPr snapToGrid="0" snapToObjects="1">
      <p:cViewPr varScale="1">
        <p:scale>
          <a:sx n="147" d="100"/>
          <a:sy n="147" d="100"/>
        </p:scale>
        <p:origin x="1932" y="132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DESIGN\OneDrive\바탕 화면\Downloads\shutterstock_1116319604.jpg"/>
          <p:cNvPicPr>
            <a:picLocks noChangeAspect="1" noChangeArrowheads="1"/>
          </p:cNvPicPr>
          <p:nvPr userDrawn="1"/>
        </p:nvPicPr>
        <p:blipFill>
          <a:blip r:embed="rId2"/>
          <a:srcRect r="10569" b="30810"/>
          <a:stretch>
            <a:fillRect/>
          </a:stretch>
        </p:blipFill>
        <p:spPr bwMode="auto">
          <a:xfrm>
            <a:off x="-71663" y="-183836"/>
            <a:ext cx="10774109" cy="380390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 userDrawn="1"/>
        </p:nvCxnSpPr>
        <p:spPr>
          <a:xfrm>
            <a:off x="-82296" y="3620069"/>
            <a:ext cx="10774109" cy="0"/>
          </a:xfrm>
          <a:prstGeom prst="line">
            <a:avLst/>
          </a:prstGeom>
          <a:ln w="3810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16" name="그림 1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4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rcRect t="41043" r="2627" b="7232"/>
          <a:stretch>
            <a:fillRect/>
          </a:stretch>
        </p:blipFill>
        <p:spPr>
          <a:xfrm>
            <a:off x="-18498" y="-183836"/>
            <a:ext cx="10741427" cy="3803905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-29131" y="3620069"/>
            <a:ext cx="10774109" cy="0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6" name="그림 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6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43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0633" y="1520452"/>
            <a:ext cx="10718707" cy="5323937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10633" y="6679473"/>
            <a:ext cx="10718707" cy="88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42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7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8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3" r:id="rId3"/>
    <p:sldLayoutId id="2147483688" r:id="rId4"/>
    <p:sldLayoutId id="2147483695" r:id="rId5"/>
    <p:sldLayoutId id="2147483692" r:id="rId6"/>
    <p:sldLayoutId id="2147483690" r:id="rId7"/>
    <p:sldLayoutId id="2147483698" r:id="rId8"/>
    <p:sldLayoutId id="2147483699" r:id="rId9"/>
    <p:sldLayoutId id="2147483691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DESIGN\OneDrive\바탕 화면\Downloads\shutterstock_1792952266.jpg"/>
          <p:cNvPicPr>
            <a:picLocks noChangeAspect="1" noChangeArrowheads="1"/>
          </p:cNvPicPr>
          <p:nvPr/>
        </p:nvPicPr>
        <p:blipFill>
          <a:blip r:embed="rId2"/>
          <a:srcRect l="3270"/>
          <a:stretch>
            <a:fillRect/>
          </a:stretch>
        </p:blipFill>
        <p:spPr bwMode="auto">
          <a:xfrm>
            <a:off x="0" y="-1"/>
            <a:ext cx="10693282" cy="7559674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/>
        </p:nvSpPr>
        <p:spPr>
          <a:xfrm>
            <a:off x="467544" y="438305"/>
            <a:ext cx="7635932" cy="20627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단원 </a:t>
            </a:r>
            <a:r>
              <a:rPr lang="en-US" altLang="ko-KR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02 </a:t>
            </a:r>
          </a:p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파이썬 기초와 자료구조</a:t>
            </a:r>
            <a:endParaRPr lang="en-US" altLang="ko-KR" sz="5400" b="1" dirty="0">
              <a:solidFill>
                <a:schemeClr val="bg1"/>
              </a:solidFill>
              <a:latin typeface="+mj-lt"/>
              <a:ea typeface="Pretendard SemiBold" pitchFamily="50" charset="-127"/>
            </a:endParaRPr>
          </a:p>
        </p:txBody>
      </p:sp>
      <p:pic>
        <p:nvPicPr>
          <p:cNvPr id="7" name="그림 6" descr="텍스트, 클립아트이(가) 표시된 사진  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5" y="6851658"/>
            <a:ext cx="1872000" cy="226191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3636335" y="1519167"/>
            <a:ext cx="645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45988" y="1103133"/>
            <a:ext cx="1947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 lang="ko-KR"/>
            </a:pPr>
            <a:r>
              <a:rPr lang="ko-KR" altLang="en-US" sz="1400" b="1" spc="-150" dirty="0">
                <a:solidFill>
                  <a:schemeClr val="bg1"/>
                </a:solidFill>
                <a:latin typeface="+mj-ea"/>
                <a:ea typeface="+mj-ea"/>
              </a:rPr>
              <a:t>인공지능소프트웨어학과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11235" y="1610939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ko-KR" altLang="en-US" sz="1600" b="1" dirty="0" err="1">
                <a:solidFill>
                  <a:srgbClr val="FFA300"/>
                </a:solidFill>
                <a:latin typeface="+mj-ea"/>
                <a:ea typeface="+mj-ea"/>
              </a:rPr>
              <a:t>김준휘</a:t>
            </a:r>
            <a:r>
              <a:rPr lang="ko-KR" altLang="en-US" sz="1600" b="1">
                <a:solidFill>
                  <a:srgbClr val="FFA300"/>
                </a:solidFill>
                <a:latin typeface="+mj-ea"/>
                <a:ea typeface="+mj-ea"/>
              </a:rPr>
              <a:t> 교수</a:t>
            </a:r>
            <a:endParaRPr lang="ko-KR" altLang="en-US" sz="1600" b="1" dirty="0">
              <a:solidFill>
                <a:srgbClr val="FFA300"/>
              </a:solidFill>
              <a:latin typeface="+mj-ea"/>
              <a:ea typeface="+mj-ea"/>
            </a:endParaRPr>
          </a:p>
        </p:txBody>
      </p:sp>
      <p:pic>
        <p:nvPicPr>
          <p:cNvPr id="8" name="그림 7" descr="PPT_스타일(교육 2종)_2,3_슬기 수정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5" y="2761154"/>
            <a:ext cx="2124000" cy="276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1E6A-DA5C-40A8-B93A-8417C624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363A1-4E08-4884-A0A2-B50BFEDA5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FB763-4DAB-4ADA-88CE-C3BB5B036B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E90C0-B919-4B60-BC73-6A0AB58B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59" y="1893684"/>
            <a:ext cx="7508940" cy="33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7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4D615-3973-4681-A81A-0CDD1237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F9263-2F11-4FCC-9DD0-E69086D0F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내장 함수</a:t>
            </a:r>
            <a:endParaRPr lang="en-US" altLang="ko-KR" dirty="0"/>
          </a:p>
          <a:p>
            <a:pPr lvl="1"/>
            <a:r>
              <a:rPr lang="ko-KR" altLang="en-US" dirty="0" err="1"/>
              <a:t>파이썬을</a:t>
            </a:r>
            <a:r>
              <a:rPr lang="ko-KR" altLang="en-US" dirty="0"/>
              <a:t> 설치하고 추가 패키지 설치 없이 사용 가능한 함수</a:t>
            </a:r>
            <a:endParaRPr lang="en-US" altLang="ko-KR" dirty="0"/>
          </a:p>
          <a:p>
            <a:pPr lvl="1"/>
            <a:r>
              <a:rPr lang="en-US" altLang="ko-KR" dirty="0"/>
              <a:t>input(), print(), range() </a:t>
            </a:r>
            <a:r>
              <a:rPr lang="ko-KR" altLang="en-US" dirty="0"/>
              <a:t>등 매우 다양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11B85-50E9-4D88-AB79-ABF31472BD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C9F10-8A05-4B78-A031-A9CB610E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14" y="2885312"/>
            <a:ext cx="8545459" cy="33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14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EF3D8-1C05-4920-9691-7CEA5926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도움말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57576-80C2-4EB8-95C3-E5A0BFC5A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B1C34D-CE65-458C-94A5-AC02078588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C0497-5C8A-4859-8993-864E97F7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60" y="1831975"/>
            <a:ext cx="7593804" cy="35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6D10A-FF85-42E8-B00C-F8B32AC7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input()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5A793-68D5-4CBD-8BEF-C5EF9D3E7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입력된 값은 기본적으로 문자열 형태로 반환</a:t>
            </a:r>
            <a:endParaRPr lang="en-US" altLang="ko-KR" dirty="0"/>
          </a:p>
          <a:p>
            <a:pPr lvl="1"/>
            <a:r>
              <a:rPr lang="ko-KR" altLang="en-US" dirty="0"/>
              <a:t>적절히 형 변환하여 다른 타입으로 사용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A51D1B-0CC9-4598-A26E-B250FB92E8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사용자로부터 키보드 입력을 받는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7EF13-3520-4954-AB74-79A52D65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95" y="2438922"/>
            <a:ext cx="6372225" cy="695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CFD3D0-91FC-4C22-A264-A8F8DACC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20" y="3167528"/>
            <a:ext cx="6353175" cy="1047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EE8F8D-2853-4285-BEB6-1A2EC5DEE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270" y="4248559"/>
            <a:ext cx="6321226" cy="10488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352F7-E151-4F9E-AB14-1F762BDFC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20" y="5329590"/>
            <a:ext cx="6362700" cy="895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E3E8B2-1861-4B79-A1E2-3B904A155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770" y="6279985"/>
            <a:ext cx="63722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0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40F2-7DE1-46A6-A1DF-B4E6CF14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10CF2A-92EB-4C60-98B0-36883945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66CE1B-B49A-4A24-9891-D1A8F7DC1B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4F058-5233-49FF-BBF6-FB75346B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45" y="2076788"/>
            <a:ext cx="38195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7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F9D24-271F-4EA9-8891-82D20B36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모듈 </a:t>
            </a:r>
            <a:r>
              <a:rPr lang="en-US" altLang="ko-KR" dirty="0"/>
              <a:t>math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F9A9C-8B18-4123-A015-DB804FB0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모듈</a:t>
            </a:r>
            <a:endParaRPr lang="en-US" altLang="ko-KR" dirty="0"/>
          </a:p>
          <a:p>
            <a:pPr lvl="1"/>
            <a:r>
              <a:rPr lang="ko-KR" altLang="en-US" dirty="0"/>
              <a:t>프로그램의 기능을 확장하기 위해 만드는 파이썬 소스 파일</a:t>
            </a:r>
            <a:endParaRPr lang="en-US" altLang="ko-KR" dirty="0"/>
          </a:p>
          <a:p>
            <a:r>
              <a:rPr lang="ko-KR" altLang="en-US" dirty="0"/>
              <a:t>내장 모듈</a:t>
            </a:r>
            <a:endParaRPr lang="en-US" altLang="ko-KR" dirty="0"/>
          </a:p>
          <a:p>
            <a:pPr lvl="1"/>
            <a:r>
              <a:rPr lang="ko-KR" altLang="en-US" dirty="0"/>
              <a:t>따로 설치 없이 사용할 수 있는 모듈</a:t>
            </a:r>
            <a:endParaRPr lang="en-US" altLang="ko-KR" dirty="0"/>
          </a:p>
          <a:p>
            <a:r>
              <a:rPr lang="ko-KR" altLang="en-US" dirty="0"/>
              <a:t>대표적인 파이썬 내장 모듈 </a:t>
            </a:r>
            <a:r>
              <a:rPr lang="en-US" altLang="ko-KR" dirty="0"/>
              <a:t>math</a:t>
            </a:r>
          </a:p>
          <a:p>
            <a:pPr lvl="1"/>
            <a:r>
              <a:rPr lang="ko-KR" altLang="en-US" dirty="0"/>
              <a:t>수학 관련 상수와 함수가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8E14E-9805-44E9-A162-4E5AF044C3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B53EE-83A5-4F40-A961-134B7AC5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52" y="3860394"/>
            <a:ext cx="8059934" cy="2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78D6-F661-4DC3-AAC7-FE120514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485D-AAB3-4C0E-AEA5-0340CD36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디렉토리 구조로 이루어져 있으며</a:t>
            </a:r>
            <a:r>
              <a:rPr lang="en-US" altLang="ko-KR" dirty="0"/>
              <a:t>, </a:t>
            </a:r>
            <a:r>
              <a:rPr lang="ko-KR" altLang="en-US" dirty="0"/>
              <a:t>하위 디렉토리에는 모듈들이 위치</a:t>
            </a:r>
            <a:endParaRPr lang="en-US" altLang="ko-KR" dirty="0"/>
          </a:p>
          <a:p>
            <a:r>
              <a:rPr lang="ko-KR" altLang="en-US" dirty="0"/>
              <a:t>패키지 </a:t>
            </a:r>
            <a:r>
              <a:rPr lang="ko-KR" altLang="en-US" dirty="0" err="1"/>
              <a:t>판다스</a:t>
            </a:r>
            <a:r>
              <a:rPr lang="en-US" altLang="ko-KR" dirty="0"/>
              <a:t>(pandas)</a:t>
            </a:r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테이블 형태의 데이터를 조작하고 분석하기 위한 강력한 라이브러리</a:t>
            </a:r>
            <a:endParaRPr lang="en-US" altLang="ko-KR" dirty="0"/>
          </a:p>
          <a:p>
            <a:pPr lvl="1"/>
            <a:r>
              <a:rPr lang="ko-KR" altLang="en-US" dirty="0"/>
              <a:t>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과 시리즈</a:t>
            </a:r>
            <a:r>
              <a:rPr lang="en-US" altLang="ko-KR" dirty="0"/>
              <a:t>(series)</a:t>
            </a:r>
            <a:r>
              <a:rPr lang="ko-KR" altLang="en-US" dirty="0"/>
              <a:t>라는 두 가지 핵심 데이터 구조를 제공</a:t>
            </a:r>
            <a:endParaRPr lang="en-US" altLang="ko-KR" dirty="0"/>
          </a:p>
          <a:p>
            <a:pPr lvl="1"/>
            <a:r>
              <a:rPr lang="ko-KR" altLang="en-US" dirty="0"/>
              <a:t>시리즈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배열과 유사</a:t>
            </a:r>
            <a:endParaRPr lang="en-US" altLang="ko-KR" dirty="0"/>
          </a:p>
          <a:p>
            <a:pPr lvl="1"/>
            <a:r>
              <a:rPr lang="ko-KR" altLang="en-US" dirty="0"/>
              <a:t>데이터프레임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 테이블 형태의 자료구조</a:t>
            </a:r>
            <a:endParaRPr lang="en-US" altLang="ko-KR" dirty="0"/>
          </a:p>
          <a:p>
            <a:r>
              <a:rPr lang="ko-KR" altLang="en-US" dirty="0"/>
              <a:t>배포판인 아나콘다</a:t>
            </a:r>
            <a:r>
              <a:rPr lang="en-US" altLang="ko-KR" dirty="0"/>
              <a:t>(anaconda)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 err="1"/>
              <a:t>판다스는</a:t>
            </a:r>
            <a:r>
              <a:rPr lang="ko-KR" altLang="en-US" dirty="0"/>
              <a:t> 이미 설치</a:t>
            </a:r>
            <a:endParaRPr lang="en-US" altLang="ko-KR" dirty="0"/>
          </a:p>
          <a:p>
            <a:r>
              <a:rPr lang="ko-KR" altLang="en-US" dirty="0"/>
              <a:t>표준 </a:t>
            </a:r>
            <a:r>
              <a:rPr lang="ko-KR" altLang="en-US" dirty="0" err="1"/>
              <a:t>파이썬을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판다스를</a:t>
            </a:r>
            <a:r>
              <a:rPr lang="ko-KR" altLang="en-US" dirty="0"/>
              <a:t> 다음 </a:t>
            </a:r>
            <a:r>
              <a:rPr lang="en-US" altLang="ko-KR" dirty="0"/>
              <a:t>pip</a:t>
            </a:r>
            <a:r>
              <a:rPr lang="ko-KR" altLang="en-US" dirty="0"/>
              <a:t>로 설치</a:t>
            </a:r>
            <a:endParaRPr lang="en-US" altLang="ko-KR" dirty="0"/>
          </a:p>
          <a:p>
            <a:r>
              <a:rPr lang="ko-KR" altLang="en-US" dirty="0"/>
              <a:t>먼저 표준 </a:t>
            </a:r>
            <a:r>
              <a:rPr lang="ko-KR" altLang="en-US" dirty="0" err="1"/>
              <a:t>파이썬이</a:t>
            </a:r>
            <a:r>
              <a:rPr lang="ko-KR" altLang="en-US" dirty="0"/>
              <a:t> 설치되어 있는 폴더 하부 </a:t>
            </a:r>
            <a:r>
              <a:rPr lang="en-US" altLang="ko-KR" dirty="0"/>
              <a:t>Scripts</a:t>
            </a:r>
            <a:r>
              <a:rPr lang="ko-KR" altLang="en-US" dirty="0"/>
              <a:t>에서 명령 프롬프트를 하나 실행</a:t>
            </a:r>
            <a:endParaRPr lang="en-US" altLang="ko-KR" dirty="0"/>
          </a:p>
          <a:p>
            <a:pPr lvl="1"/>
            <a:r>
              <a:rPr lang="en-US" altLang="ko-KR" dirty="0"/>
              <a:t>C:\Users\PC\AppData\Local\Programs\Python\Python312\Scripts&gt;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48C7F-3CB2-471E-9B5D-2DD47EF09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관련 여러 모듈</a:t>
            </a:r>
            <a:r>
              <a:rPr lang="en-US" altLang="ko-KR" dirty="0"/>
              <a:t>(module)</a:t>
            </a:r>
            <a:r>
              <a:rPr lang="ko-KR" altLang="en-US" dirty="0"/>
              <a:t>들의 모임</a:t>
            </a:r>
          </a:p>
        </p:txBody>
      </p:sp>
    </p:spTree>
    <p:extLst>
      <p:ext uri="{BB962C8B-B14F-4D97-AF65-F5344CB8AC3E}">
        <p14:creationId xmlns:p14="http://schemas.microsoft.com/office/powerpoint/2010/main" val="141830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78D6-F661-4DC3-AAC7-FE120514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6485D-AAB3-4C0E-AEA5-0340CD36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  <a:r>
              <a:rPr lang="en-US" altLang="ko-KR" dirty="0"/>
              <a:t> pip.exe </a:t>
            </a:r>
            <a:r>
              <a:rPr lang="ko-KR" altLang="en-US" dirty="0"/>
              <a:t>있는 위치</a:t>
            </a:r>
            <a:endParaRPr lang="en-US" altLang="ko-KR" dirty="0"/>
          </a:p>
          <a:p>
            <a:pPr lvl="1"/>
            <a:r>
              <a:rPr lang="ko-KR" altLang="en-US" dirty="0"/>
              <a:t>먼저 표준 </a:t>
            </a:r>
            <a:r>
              <a:rPr lang="ko-KR" altLang="en-US" dirty="0" err="1"/>
              <a:t>파이썬이</a:t>
            </a:r>
            <a:r>
              <a:rPr lang="ko-KR" altLang="en-US" dirty="0"/>
              <a:t> 설치되어 있는 폴더 하부 </a:t>
            </a:r>
            <a:r>
              <a:rPr lang="en-US" altLang="ko-KR" dirty="0"/>
              <a:t>Scripts</a:t>
            </a:r>
            <a:r>
              <a:rPr lang="ko-KR" altLang="en-US" dirty="0"/>
              <a:t>에서 명령 프롬프트를 하나 실행</a:t>
            </a:r>
            <a:endParaRPr lang="en-US" altLang="ko-KR" dirty="0"/>
          </a:p>
          <a:p>
            <a:pPr lvl="2"/>
            <a:r>
              <a:rPr lang="en-US" altLang="ko-KR" dirty="0"/>
              <a:t>C:\Users\PC\AppData\Local\Programs\Python\Python312\Scripts&gt;</a:t>
            </a:r>
          </a:p>
          <a:p>
            <a:r>
              <a:rPr lang="ko-KR" altLang="en-US" dirty="0"/>
              <a:t>명령 프롬프트에서 먼저 명령 </a:t>
            </a:r>
            <a:r>
              <a:rPr lang="en-US" altLang="ko-KR" dirty="0"/>
              <a:t>pip show pandas</a:t>
            </a:r>
            <a:r>
              <a:rPr lang="ko-KR" altLang="en-US" dirty="0"/>
              <a:t>로 </a:t>
            </a:r>
            <a:r>
              <a:rPr lang="ko-KR" altLang="en-US" dirty="0" err="1"/>
              <a:t>판다스</a:t>
            </a:r>
            <a:r>
              <a:rPr lang="ko-KR" altLang="en-US" dirty="0"/>
              <a:t> 설치 유무를 확인</a:t>
            </a:r>
            <a:endParaRPr lang="en-US" altLang="ko-KR" dirty="0"/>
          </a:p>
          <a:p>
            <a:pPr lvl="1"/>
            <a:r>
              <a:rPr lang="en-US" altLang="ko-KR" dirty="0"/>
              <a:t>&gt; pip show pandas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다음 명령으로 </a:t>
            </a:r>
            <a:r>
              <a:rPr lang="ko-KR" altLang="en-US" dirty="0" err="1"/>
              <a:t>판다스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&gt; pip install pandas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848C7F-3CB2-471E-9B5D-2DD47EF092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명령어 </a:t>
            </a:r>
            <a:r>
              <a:rPr lang="en-US" altLang="ko-KR" dirty="0"/>
              <a:t>pip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2243B-E1D2-4738-8A18-696572E5E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3423" y="3081392"/>
            <a:ext cx="5943600" cy="9899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E79ABB-3091-46EE-ACD1-AA46E257BE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83423" y="4212487"/>
            <a:ext cx="5943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C17BF-3A91-47BE-A4B0-C9342E7EC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B94D1D-2CC7-44FC-B6A4-56DFCA95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수치 계산을 빠르게 수행하는 고성능 배열과 행렬 연산을 위한 과학용 컴퓨팅 라이브러리</a:t>
            </a:r>
            <a:r>
              <a:rPr lang="en-US" altLang="ko-KR" dirty="0"/>
              <a:t>(numpy.org)</a:t>
            </a:r>
          </a:p>
          <a:p>
            <a:pPr lvl="1"/>
            <a:r>
              <a:rPr lang="ko-KR" altLang="en-US" dirty="0" err="1"/>
              <a:t>판다스를</a:t>
            </a:r>
            <a:r>
              <a:rPr lang="ko-KR" altLang="en-US" dirty="0"/>
              <a:t> 설치하면 </a:t>
            </a:r>
            <a:r>
              <a:rPr lang="ko-KR" altLang="en-US" dirty="0" err="1"/>
              <a:t>넘파이는</a:t>
            </a:r>
            <a:r>
              <a:rPr lang="ko-KR" altLang="en-US" dirty="0"/>
              <a:t> 함께 설치</a:t>
            </a:r>
            <a:endParaRPr lang="en-US" altLang="ko-KR" dirty="0"/>
          </a:p>
          <a:p>
            <a:pPr lvl="2"/>
            <a:r>
              <a:rPr lang="ko-KR" altLang="en-US" dirty="0"/>
              <a:t>명령 프롬프트에서 먼저 명령 </a:t>
            </a:r>
            <a:r>
              <a:rPr lang="en-US" altLang="ko-KR" dirty="0"/>
              <a:t>pip show </a:t>
            </a:r>
            <a:r>
              <a:rPr lang="en-US" altLang="ko-KR" dirty="0" err="1"/>
              <a:t>numpy</a:t>
            </a:r>
            <a:r>
              <a:rPr lang="ko-KR" altLang="en-US" dirty="0"/>
              <a:t>로 </a:t>
            </a:r>
            <a:r>
              <a:rPr lang="ko-KR" altLang="en-US" dirty="0" err="1"/>
              <a:t>넘파이</a:t>
            </a:r>
            <a:r>
              <a:rPr lang="ko-KR" altLang="en-US" dirty="0"/>
              <a:t> 설치 유무를 확인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&gt; pip show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1F879-EBBD-45C8-BDA3-91D1545C84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6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817F2-0058-4E68-9544-7C556DF5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 seaborn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89966-4A93-4396-B6B1-F365820E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맷플롯립으로</a:t>
            </a:r>
            <a:r>
              <a:rPr lang="ko-KR" altLang="en-US" dirty="0"/>
              <a:t> 읽는 패키지 </a:t>
            </a:r>
            <a:r>
              <a:rPr lang="en-US" altLang="ko-KR" dirty="0"/>
              <a:t>matplotlib</a:t>
            </a:r>
          </a:p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/>
              <a:t>그래픽 그림을 생성하는 데 사용되는 데이터 시각화 라이브러리</a:t>
            </a:r>
            <a:endParaRPr lang="en-US" altLang="ko-KR" dirty="0"/>
          </a:p>
          <a:p>
            <a:pPr lvl="1"/>
            <a:r>
              <a:rPr lang="ko-KR" altLang="en-US" dirty="0"/>
              <a:t>다양한 차트</a:t>
            </a:r>
            <a:r>
              <a:rPr lang="en-US" altLang="ko-KR" dirty="0"/>
              <a:t>, </a:t>
            </a:r>
            <a:r>
              <a:rPr lang="ko-KR" altLang="en-US" dirty="0"/>
              <a:t>플롯</a:t>
            </a:r>
            <a:r>
              <a:rPr lang="en-US" altLang="ko-KR" dirty="0"/>
              <a:t>, </a:t>
            </a:r>
            <a:r>
              <a:rPr lang="ko-KR" altLang="en-US" dirty="0"/>
              <a:t>히스토그램 등을 생성</a:t>
            </a:r>
            <a:endParaRPr lang="en-US" altLang="ko-KR" dirty="0"/>
          </a:p>
          <a:p>
            <a:r>
              <a:rPr lang="ko-KR" altLang="en-US" dirty="0"/>
              <a:t>패키지 시본 </a:t>
            </a:r>
            <a:r>
              <a:rPr lang="en-US" altLang="ko-KR" dirty="0"/>
              <a:t>seaborn</a:t>
            </a:r>
          </a:p>
          <a:p>
            <a:pPr lvl="1"/>
            <a:r>
              <a:rPr lang="en-US" altLang="ko-KR" dirty="0"/>
              <a:t>matplotlib</a:t>
            </a:r>
            <a:r>
              <a:rPr lang="ko-KR" altLang="en-US" dirty="0"/>
              <a:t>에 기반한 고수준 인터페이스를 제공하는 시각화 라이브러리</a:t>
            </a:r>
            <a:endParaRPr lang="en-US" altLang="ko-KR" dirty="0"/>
          </a:p>
          <a:p>
            <a:pPr lvl="1"/>
            <a:r>
              <a:rPr lang="ko-KR" altLang="en-US" dirty="0"/>
              <a:t>주로 통계적 그래픽 기능을 갖추고 있어 데이터 분석에 유용하게 활용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4753D-470A-4602-89AB-682D16697E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7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파이썬 언어 기초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9CD31-E657-4D64-A8B3-EF4F03D4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 err="1"/>
              <a:t>pydataset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CCA31-783A-45DC-BE97-63696CD1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사용할 수 있는 데이터셋</a:t>
            </a:r>
            <a:r>
              <a:rPr lang="en-US" altLang="ko-KR" dirty="0"/>
              <a:t>(dataset)</a:t>
            </a:r>
            <a:r>
              <a:rPr lang="ko-KR" altLang="en-US" dirty="0"/>
              <a:t>을 쉽게 메모리에 저장하고 활용</a:t>
            </a:r>
            <a:endParaRPr lang="en-US" altLang="ko-KR" dirty="0"/>
          </a:p>
          <a:p>
            <a:pPr lvl="1"/>
            <a:r>
              <a:rPr lang="ko-KR" altLang="en-US" dirty="0"/>
              <a:t>언어</a:t>
            </a:r>
            <a:r>
              <a:rPr lang="en-US" altLang="ko-KR" dirty="0"/>
              <a:t> R </a:t>
            </a:r>
            <a:r>
              <a:rPr lang="ko-KR" altLang="en-US" dirty="0"/>
              <a:t>패키지인 </a:t>
            </a:r>
            <a:r>
              <a:rPr lang="en-US" altLang="ko-KR" dirty="0"/>
              <a:t>datasets</a:t>
            </a:r>
            <a:r>
              <a:rPr lang="ko-KR" altLang="en-US" dirty="0"/>
              <a:t>에 포함된 여러 데이터셋을 </a:t>
            </a:r>
            <a:r>
              <a:rPr lang="ko-KR" altLang="en-US" dirty="0" err="1"/>
              <a:t>파이썬에서</a:t>
            </a:r>
            <a:r>
              <a:rPr lang="ko-KR" altLang="en-US" dirty="0"/>
              <a:t> 바로 사용할 수 있도록 제공</a:t>
            </a:r>
            <a:endParaRPr lang="en-US" altLang="ko-KR" dirty="0"/>
          </a:p>
          <a:p>
            <a:pPr lvl="1"/>
            <a:r>
              <a:rPr lang="ko-KR" altLang="en-US" dirty="0"/>
              <a:t>테스트용 데이터셋을 포함하고 있어</a:t>
            </a:r>
            <a:r>
              <a:rPr lang="en-US" altLang="ko-KR" dirty="0"/>
              <a:t>, </a:t>
            </a:r>
            <a:r>
              <a:rPr lang="ko-KR" altLang="en-US" dirty="0"/>
              <a:t>데이터 분석이나 시각화 연습 등 다양한 용도로 활용</a:t>
            </a:r>
            <a:endParaRPr lang="en-US" altLang="ko-KR" dirty="0"/>
          </a:p>
          <a:p>
            <a:pPr lvl="1"/>
            <a:r>
              <a:rPr lang="ko-KR" altLang="en-US" dirty="0"/>
              <a:t>이러한 데이터 셋을 장난감 데이터</a:t>
            </a:r>
            <a:r>
              <a:rPr lang="en-US" altLang="ko-KR" dirty="0"/>
              <a:t>(toy data)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r>
              <a:rPr lang="ko-KR" altLang="en-US" dirty="0"/>
              <a:t>명령 </a:t>
            </a:r>
            <a:r>
              <a:rPr lang="en-US" altLang="ko-KR" dirty="0"/>
              <a:t>&gt; pip install seaborn </a:t>
            </a:r>
            <a:r>
              <a:rPr lang="en-US" altLang="ko-KR" dirty="0" err="1"/>
              <a:t>pydataset</a:t>
            </a:r>
            <a:endParaRPr lang="en-US" altLang="ko-KR" dirty="0"/>
          </a:p>
          <a:p>
            <a:pPr lvl="1"/>
            <a:r>
              <a:rPr lang="ko-KR" altLang="en-US" dirty="0"/>
              <a:t>한 번에 패키지 </a:t>
            </a:r>
            <a:r>
              <a:rPr lang="en-US" altLang="ko-KR" dirty="0"/>
              <a:t>seaborn matplotlib </a:t>
            </a:r>
            <a:r>
              <a:rPr lang="en-US" altLang="ko-KR" dirty="0" err="1"/>
              <a:t>pydataset</a:t>
            </a:r>
            <a:r>
              <a:rPr lang="ko-KR" altLang="en-US" dirty="0"/>
              <a:t>을 설치</a:t>
            </a:r>
            <a:endParaRPr lang="en-US" altLang="ko-KR" dirty="0"/>
          </a:p>
          <a:p>
            <a:r>
              <a:rPr lang="ko-KR" altLang="en-US" dirty="0"/>
              <a:t>명령 </a:t>
            </a:r>
            <a:r>
              <a:rPr lang="en-US" altLang="ko-KR" dirty="0"/>
              <a:t>pip</a:t>
            </a:r>
            <a:r>
              <a:rPr lang="ko-KR" altLang="en-US" dirty="0"/>
              <a:t>에서 설치는 필요한 패키지의 종속성에 따라 설치</a:t>
            </a:r>
            <a:endParaRPr lang="en-US" altLang="ko-KR" dirty="0"/>
          </a:p>
          <a:p>
            <a:pPr lvl="1"/>
            <a:r>
              <a:rPr lang="ko-KR" altLang="en-US" dirty="0"/>
              <a:t>패키지 </a:t>
            </a:r>
            <a:r>
              <a:rPr lang="en-US" altLang="ko-KR" dirty="0"/>
              <a:t>seaborn</a:t>
            </a:r>
            <a:r>
              <a:rPr lang="ko-KR" altLang="en-US" dirty="0"/>
              <a:t>은 </a:t>
            </a:r>
            <a:r>
              <a:rPr lang="en-US" altLang="ko-KR" dirty="0"/>
              <a:t>matplotlib</a:t>
            </a:r>
            <a:r>
              <a:rPr lang="ko-KR" altLang="en-US" dirty="0"/>
              <a:t>을 필요로 하므로 </a:t>
            </a:r>
            <a:r>
              <a:rPr lang="en-US" altLang="ko-KR" dirty="0"/>
              <a:t>seaborn</a:t>
            </a:r>
            <a:r>
              <a:rPr lang="ko-KR" altLang="en-US" dirty="0"/>
              <a:t>만 설치해도 알아서 </a:t>
            </a:r>
            <a:r>
              <a:rPr lang="en-US" altLang="ko-KR" dirty="0"/>
              <a:t>matplotlib</a:t>
            </a:r>
            <a:r>
              <a:rPr lang="ko-KR" altLang="en-US" dirty="0"/>
              <a:t>을 설치 </a:t>
            </a:r>
          </a:p>
          <a:p>
            <a:pPr lvl="1"/>
            <a:r>
              <a:rPr lang="en-US" altLang="ko-KR" dirty="0"/>
              <a:t>seaborn</a:t>
            </a:r>
            <a:r>
              <a:rPr lang="ko-KR" altLang="en-US" dirty="0"/>
              <a:t>과 </a:t>
            </a:r>
            <a:r>
              <a:rPr lang="en-US" altLang="ko-KR" dirty="0" err="1"/>
              <a:t>pydataset</a:t>
            </a:r>
            <a:r>
              <a:rPr lang="ko-KR" altLang="en-US" dirty="0"/>
              <a:t>을 명령에 기술</a:t>
            </a:r>
            <a:endParaRPr lang="en-US" altLang="ko-KR" dirty="0"/>
          </a:p>
          <a:p>
            <a:pPr lvl="1"/>
            <a:r>
              <a:rPr lang="ko-KR" altLang="en-US" dirty="0"/>
              <a:t>물론 패키지 </a:t>
            </a:r>
            <a:r>
              <a:rPr lang="en-US" altLang="ko-KR" dirty="0"/>
              <a:t>3</a:t>
            </a:r>
            <a:r>
              <a:rPr lang="ko-KR" altLang="en-US" dirty="0"/>
              <a:t>개를 모두 기술해도 상관없음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 pip install seaborn </a:t>
            </a:r>
            <a:r>
              <a:rPr lang="en-US" altLang="ko-KR" dirty="0" err="1"/>
              <a:t>pydataset</a:t>
            </a:r>
            <a:endParaRPr lang="en-US" altLang="ko-KR" dirty="0"/>
          </a:p>
          <a:p>
            <a:r>
              <a:rPr lang="en-US" altLang="ko-KR" dirty="0"/>
              <a:t>&gt; pip install seaborn matplotlib </a:t>
            </a:r>
            <a:r>
              <a:rPr lang="en-US" altLang="ko-KR" dirty="0" err="1"/>
              <a:t>pydataset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00B143-71CC-4D8E-8956-0DFECD5797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BED40-E435-43F2-B32A-3A6B770F3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00567" y="6080786"/>
            <a:ext cx="5943600" cy="90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5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6557D-81EF-4E6C-B60C-58060600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 err="1"/>
              <a:t>pydataset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33028-29C2-4EA4-9465-0827F144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BCC0B3-74B8-4DDE-9543-45A9C9646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D68C5-6F56-4596-8541-D87E389497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3485" y="1543855"/>
            <a:ext cx="5943600" cy="54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C3671-C5D4-4906-92A3-FE327C0B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pydataset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D4BF1-8D9C-414A-B711-301C69C7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설치된 </a:t>
            </a:r>
            <a:r>
              <a:rPr lang="en-US" altLang="ko-KR" dirty="0" err="1"/>
              <a:t>pydataset</a:t>
            </a:r>
            <a:r>
              <a:rPr lang="ko-KR" altLang="en-US" dirty="0"/>
              <a:t>의 전체적인 정보를 얻기 위해 데이터셋 목록을 표시</a:t>
            </a:r>
            <a:endParaRPr lang="en-US" altLang="ko-KR" dirty="0"/>
          </a:p>
          <a:p>
            <a:r>
              <a:rPr lang="ko-KR" altLang="en-US" dirty="0"/>
              <a:t>패키지 </a:t>
            </a:r>
            <a:r>
              <a:rPr lang="en-US" altLang="ko-KR" dirty="0" err="1"/>
              <a:t>pydataset</a:t>
            </a:r>
            <a:r>
              <a:rPr lang="ko-KR" altLang="en-US" dirty="0"/>
              <a:t>에서 데이터를 불러와 </a:t>
            </a:r>
            <a:r>
              <a:rPr lang="en-US" altLang="ko-KR" dirty="0"/>
              <a:t>data()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/>
            <a:r>
              <a:rPr lang="ko-KR" altLang="en-US" dirty="0"/>
              <a:t>데이터셋 </a:t>
            </a:r>
            <a:r>
              <a:rPr lang="en-US" altLang="ko-KR" dirty="0"/>
              <a:t>ID(</a:t>
            </a:r>
            <a:r>
              <a:rPr lang="en-US" altLang="ko-KR" dirty="0" err="1"/>
              <a:t>dataset_id</a:t>
            </a:r>
            <a:r>
              <a:rPr lang="en-US" altLang="ko-KR" dirty="0"/>
              <a:t>)</a:t>
            </a:r>
            <a:r>
              <a:rPr lang="ko-KR" altLang="en-US" dirty="0"/>
              <a:t>와 제목</a:t>
            </a:r>
            <a:r>
              <a:rPr lang="en-US" altLang="ko-KR" dirty="0"/>
              <a:t>(title)</a:t>
            </a:r>
            <a:r>
              <a:rPr lang="ko-KR" altLang="en-US" dirty="0"/>
              <a:t>이 포함된 데이터프레임을 반환</a:t>
            </a:r>
            <a:endParaRPr lang="en-US" altLang="ko-KR" dirty="0"/>
          </a:p>
          <a:p>
            <a:r>
              <a:rPr lang="ko-KR" altLang="en-US" dirty="0"/>
              <a:t>패키지 </a:t>
            </a:r>
            <a:r>
              <a:rPr lang="en-US" altLang="ko-KR" dirty="0" err="1"/>
              <a:t>pydataset</a:t>
            </a:r>
            <a:r>
              <a:rPr lang="ko-KR" altLang="en-US" dirty="0"/>
              <a:t>에는 </a:t>
            </a:r>
            <a:r>
              <a:rPr lang="en-US" altLang="ko-KR" dirty="0"/>
              <a:t>757</a:t>
            </a:r>
            <a:r>
              <a:rPr lang="ko-KR" altLang="en-US" dirty="0"/>
              <a:t>개의 샘플 데이터</a:t>
            </a:r>
            <a:endParaRPr lang="en-US" altLang="ko-KR" dirty="0"/>
          </a:p>
          <a:p>
            <a:pPr lvl="1"/>
            <a:r>
              <a:rPr lang="ko-KR" altLang="en-US" dirty="0"/>
              <a:t>열 </a:t>
            </a:r>
            <a:r>
              <a:rPr lang="en-US" altLang="ko-KR" dirty="0" err="1"/>
              <a:t>dataset_id</a:t>
            </a:r>
            <a:r>
              <a:rPr lang="ko-KR" altLang="en-US" dirty="0"/>
              <a:t>은 데이터 셋의 식별자</a:t>
            </a:r>
            <a:r>
              <a:rPr lang="en-US" altLang="ko-KR" dirty="0"/>
              <a:t>(id)</a:t>
            </a:r>
            <a:r>
              <a:rPr lang="ko-KR" altLang="en-US" dirty="0"/>
              <a:t>이며 열 </a:t>
            </a:r>
            <a:r>
              <a:rPr lang="en-US" altLang="ko-KR" dirty="0"/>
              <a:t>title</a:t>
            </a:r>
            <a:r>
              <a:rPr lang="ko-KR" altLang="en-US" dirty="0"/>
              <a:t>은 데이터 셋 이름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92E06D-4017-422E-B56E-5238001DD9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0228E-9DDA-4FF7-8AB3-19D2D281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19" y="3409212"/>
            <a:ext cx="6637601" cy="3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40291-3B4C-4C63-810F-3A04B72E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 err="1"/>
              <a:t>pydataset</a:t>
            </a:r>
            <a:r>
              <a:rPr lang="en-US" altLang="ko-KR" dirty="0"/>
              <a:t> </a:t>
            </a:r>
            <a:r>
              <a:rPr lang="ko-KR" altLang="en-US" dirty="0"/>
              <a:t>내장 데이터 </a:t>
            </a:r>
            <a:r>
              <a:rPr lang="en-US" altLang="ko-KR" dirty="0"/>
              <a:t>cars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64310-C619-4E41-84E6-A36E9552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셋 </a:t>
            </a:r>
            <a:r>
              <a:rPr lang="en-US" altLang="ko-KR" dirty="0"/>
              <a:t>cars</a:t>
            </a:r>
          </a:p>
          <a:p>
            <a:pPr lvl="1"/>
            <a:r>
              <a:rPr lang="ko-KR" altLang="en-US" dirty="0"/>
              <a:t>자동차의 속도 </a:t>
            </a:r>
            <a:r>
              <a:rPr lang="en-US" altLang="ko-KR" dirty="0"/>
              <a:t>speed</a:t>
            </a:r>
            <a:r>
              <a:rPr lang="ko-KR" altLang="en-US" dirty="0"/>
              <a:t>와 정차 길이 </a:t>
            </a:r>
            <a:r>
              <a:rPr lang="en-US" altLang="ko-KR" dirty="0" err="1"/>
              <a:t>dist</a:t>
            </a:r>
            <a:r>
              <a:rPr lang="ko-KR" altLang="en-US" dirty="0"/>
              <a:t>가 있는 테이블 형태의 데이터</a:t>
            </a:r>
            <a:endParaRPr lang="en-US" altLang="ko-KR" dirty="0"/>
          </a:p>
          <a:p>
            <a:pPr lvl="2"/>
            <a:r>
              <a:rPr lang="ko-KR" altLang="en-US" dirty="0"/>
              <a:t>첫 열은 각 행의 번호이며 첫 줄의 </a:t>
            </a:r>
            <a:r>
              <a:rPr lang="en-US" altLang="ko-KR" dirty="0"/>
              <a:t>speed</a:t>
            </a:r>
            <a:r>
              <a:rPr lang="ko-KR" altLang="en-US" dirty="0"/>
              <a:t>와 </a:t>
            </a:r>
            <a:r>
              <a:rPr lang="en-US" altLang="ko-KR" dirty="0" err="1"/>
              <a:t>dist</a:t>
            </a:r>
            <a:r>
              <a:rPr lang="ko-KR" altLang="en-US" dirty="0"/>
              <a:t>는 각 열 이름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1C00B-F72A-4F91-B208-9D2704277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F9ACA-345A-412C-A80F-CB535BFC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08" y="2783374"/>
            <a:ext cx="6925162" cy="32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FCB44-5B35-421D-A236-EAC04856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r>
              <a:rPr lang="en-US" altLang="ko-KR" dirty="0"/>
              <a:t>(scatter plot)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B469D-49A7-4537-9A94-2B4524326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시각화 </a:t>
            </a:r>
            <a:r>
              <a:rPr lang="en-US" altLang="ko-KR" dirty="0"/>
              <a:t>matplotlib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 err="1"/>
              <a:t>plt.scatter</a:t>
            </a:r>
            <a:r>
              <a:rPr lang="en-US" altLang="ko-KR" dirty="0"/>
              <a:t>(x = </a:t>
            </a:r>
            <a:r>
              <a:rPr lang="en-US" altLang="ko-KR" dirty="0" err="1"/>
              <a:t>cars.speed</a:t>
            </a:r>
            <a:r>
              <a:rPr lang="en-US" altLang="ko-KR" dirty="0"/>
              <a:t>, y = </a:t>
            </a:r>
            <a:r>
              <a:rPr lang="en-US" altLang="ko-KR" dirty="0" err="1"/>
              <a:t>cars.dist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데이터 </a:t>
            </a:r>
            <a:r>
              <a:rPr lang="en-US" altLang="ko-KR" dirty="0"/>
              <a:t>cars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개 데이터 좌표를 작은 원으로 그린 그림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1214E-D7A8-4672-A846-86E9840EB0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69EE1E-6A5E-415D-8FEE-7A60775A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53" y="2696258"/>
            <a:ext cx="63817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6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62CBC-0830-4C78-BEC0-AC4AB13E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seaborn</a:t>
            </a:r>
            <a:r>
              <a:rPr lang="ko-KR" altLang="en-US" dirty="0"/>
              <a:t>의 함수 </a:t>
            </a:r>
            <a:r>
              <a:rPr lang="en-US" altLang="ko-KR" dirty="0"/>
              <a:t>scatterplot()</a:t>
            </a:r>
            <a:r>
              <a:rPr lang="ko-KR" altLang="en-US" dirty="0"/>
              <a:t>으로 그린 </a:t>
            </a:r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A8CA1-885D-4862-A8B4-2F845443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A4B5C9-0149-473C-8A9A-D22C9045F55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5021F8-5912-4164-803E-E0643B3D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09" y="1717643"/>
            <a:ext cx="7167031" cy="50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0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44863-5E3E-4209-9871-3E2D8E9D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 노트북에서 그림을 선명하게 그리기와 한글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2D449-7637-4744-A558-DAB71125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8D5D1-365D-4872-A521-D48287C40B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D8CF1B-9254-4D01-8F05-22A230BA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14" y="1717643"/>
            <a:ext cx="7221525" cy="50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95A7E-0632-491A-9925-AB7D64CE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1709BC-6898-43F7-A857-9708E910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mpg(miles per gallon)</a:t>
            </a:r>
            <a:r>
              <a:rPr lang="ko-KR" altLang="en-US" dirty="0"/>
              <a:t>의 데이터프레임 객체를 변수 </a:t>
            </a:r>
            <a:r>
              <a:rPr lang="en-US" altLang="ko-KR" dirty="0"/>
              <a:t>mpg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en-US" altLang="ko-KR" dirty="0"/>
              <a:t> mpg</a:t>
            </a:r>
            <a:r>
              <a:rPr lang="ko-KR" altLang="en-US" dirty="0"/>
              <a:t>의 메소드 </a:t>
            </a:r>
            <a:r>
              <a:rPr lang="en-US" altLang="ko-KR" dirty="0"/>
              <a:t>head(mpg)</a:t>
            </a:r>
            <a:r>
              <a:rPr lang="ko-KR" altLang="en-US" dirty="0"/>
              <a:t>로 </a:t>
            </a:r>
            <a:r>
              <a:rPr lang="en-US" altLang="ko-KR" dirty="0"/>
              <a:t>mpg</a:t>
            </a:r>
            <a:r>
              <a:rPr lang="ko-KR" altLang="en-US" dirty="0"/>
              <a:t>의 첫 </a:t>
            </a:r>
            <a:r>
              <a:rPr lang="en-US" altLang="ko-KR" dirty="0"/>
              <a:t>5</a:t>
            </a:r>
            <a:r>
              <a:rPr lang="ko-KR" altLang="en-US" dirty="0"/>
              <a:t>개의 행을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68AB4-5BC3-47CB-85D7-3B67CC20A1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판다스가</a:t>
            </a:r>
            <a:r>
              <a:rPr lang="ko-KR" altLang="en-US" dirty="0"/>
              <a:t> 지원하는 테이블 형태의 행과 열로 구성된 자료구조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7C16B-96FE-469C-A086-EE7FA517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56" y="2598298"/>
            <a:ext cx="8203431" cy="23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4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F64F0-8742-4A75-90E6-023CE0B8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en-US" altLang="ko-KR" dirty="0"/>
              <a:t>mpg.info()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0A442-638F-4A0D-BD31-26A0D049B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mpg</a:t>
            </a:r>
            <a:r>
              <a:rPr lang="ko-KR" altLang="en-US" dirty="0"/>
              <a:t>는 </a:t>
            </a:r>
            <a:r>
              <a:rPr lang="en-US" altLang="ko-KR" dirty="0"/>
              <a:t>234</a:t>
            </a:r>
            <a:r>
              <a:rPr lang="ko-KR" altLang="en-US" dirty="0"/>
              <a:t>개 자동차 모델의 정보</a:t>
            </a:r>
            <a:endParaRPr lang="en-US" altLang="ko-KR" dirty="0"/>
          </a:p>
          <a:p>
            <a:pPr lvl="1"/>
            <a:r>
              <a:rPr lang="en-US" altLang="ko-KR" dirty="0"/>
              <a:t>11</a:t>
            </a:r>
            <a:r>
              <a:rPr lang="ko-KR" altLang="en-US" dirty="0"/>
              <a:t>개의 열로 구성된 데이터프레임</a:t>
            </a:r>
            <a:endParaRPr lang="en-US" altLang="ko-KR" dirty="0"/>
          </a:p>
          <a:p>
            <a:pPr lvl="2"/>
            <a:r>
              <a:rPr lang="ko-KR" altLang="en-US" dirty="0"/>
              <a:t>제조업체</a:t>
            </a:r>
            <a:r>
              <a:rPr lang="en-US" altLang="ko-KR" dirty="0"/>
              <a:t>(</a:t>
            </a:r>
            <a:r>
              <a:rPr lang="ko-KR" altLang="en-US" dirty="0"/>
              <a:t>열 </a:t>
            </a:r>
            <a:r>
              <a:rPr lang="en-US" altLang="ko-KR" dirty="0"/>
              <a:t>manufacturer)</a:t>
            </a:r>
            <a:r>
              <a:rPr lang="ko-KR" altLang="en-US" dirty="0"/>
              <a:t>와 모델 이름</a:t>
            </a:r>
            <a:r>
              <a:rPr lang="en-US" altLang="ko-KR" dirty="0"/>
              <a:t>(</a:t>
            </a:r>
            <a:r>
              <a:rPr lang="ko-KR" altLang="en-US" dirty="0"/>
              <a:t>열 </a:t>
            </a:r>
            <a:r>
              <a:rPr lang="en-US" altLang="ko-KR" dirty="0"/>
              <a:t>model)</a:t>
            </a:r>
          </a:p>
          <a:p>
            <a:pPr lvl="2"/>
            <a:r>
              <a:rPr lang="ko-KR" altLang="en-US" dirty="0"/>
              <a:t>도심 연비</a:t>
            </a:r>
            <a:r>
              <a:rPr lang="en-US" altLang="ko-KR" dirty="0"/>
              <a:t>(</a:t>
            </a:r>
            <a:r>
              <a:rPr lang="ko-KR" altLang="en-US" dirty="0"/>
              <a:t>열 </a:t>
            </a:r>
            <a:r>
              <a:rPr lang="en-US" altLang="ko-KR" dirty="0" err="1"/>
              <a:t>cty</a:t>
            </a:r>
            <a:r>
              <a:rPr lang="en-US" altLang="ko-KR" dirty="0"/>
              <a:t>)</a:t>
            </a:r>
            <a:r>
              <a:rPr lang="ko-KR" altLang="en-US" dirty="0"/>
              <a:t>와 고속도로 연비</a:t>
            </a:r>
            <a:r>
              <a:rPr lang="en-US" altLang="ko-KR" dirty="0"/>
              <a:t>(</a:t>
            </a:r>
            <a:r>
              <a:rPr lang="ko-KR" altLang="en-US" dirty="0"/>
              <a:t>열 </a:t>
            </a:r>
            <a:r>
              <a:rPr lang="en-US" altLang="ko-KR" dirty="0" err="1"/>
              <a:t>hwy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A628B8-9834-40C6-B003-42A6FF84AC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0B08FB-2635-4558-981C-7B2D92A6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95" y="3014189"/>
            <a:ext cx="6932376" cy="42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79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B6B1E-ADC9-419D-852D-3CDD8A54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sns.scatterplot</a:t>
            </a:r>
            <a:r>
              <a:rPr lang="en-US" altLang="ko-KR" dirty="0"/>
              <a:t>(x = </a:t>
            </a:r>
            <a:r>
              <a:rPr lang="en-US" altLang="ko-KR" dirty="0" err="1"/>
              <a:t>mpg.displ</a:t>
            </a:r>
            <a:r>
              <a:rPr lang="en-US" altLang="ko-KR" dirty="0"/>
              <a:t>, y = </a:t>
            </a:r>
            <a:r>
              <a:rPr lang="en-US" altLang="ko-KR" dirty="0" err="1"/>
              <a:t>mpg.cty</a:t>
            </a:r>
            <a:r>
              <a:rPr lang="en-US" altLang="ko-KR" dirty="0"/>
              <a:t>, hue = mpg.drv)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80F74-B0A5-4E9A-A880-9D9562CE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데이터프레임 </a:t>
            </a:r>
            <a:r>
              <a:rPr lang="en-US" altLang="ko-KR" dirty="0"/>
              <a:t>mpg</a:t>
            </a:r>
            <a:r>
              <a:rPr lang="ko-KR" altLang="en-US" dirty="0"/>
              <a:t>의 열 </a:t>
            </a:r>
            <a:r>
              <a:rPr lang="en-US" altLang="ko-KR" dirty="0" err="1"/>
              <a:t>cty</a:t>
            </a:r>
            <a:r>
              <a:rPr lang="ko-KR" altLang="en-US" dirty="0"/>
              <a:t>는 </a:t>
            </a:r>
            <a:r>
              <a:rPr lang="en-US" altLang="ko-KR" dirty="0" err="1"/>
              <a:t>mpg.cty</a:t>
            </a:r>
            <a:r>
              <a:rPr lang="ko-KR" altLang="en-US" dirty="0"/>
              <a:t>로 참조</a:t>
            </a:r>
            <a:endParaRPr lang="en-US" altLang="ko-KR" dirty="0"/>
          </a:p>
          <a:p>
            <a:pPr lvl="1"/>
            <a:r>
              <a:rPr lang="ko-KR" altLang="en-US" dirty="0"/>
              <a:t>가로 </a:t>
            </a:r>
            <a:r>
              <a:rPr lang="en-US" altLang="ko-KR" dirty="0"/>
              <a:t>x </a:t>
            </a:r>
            <a:r>
              <a:rPr lang="ko-KR" altLang="en-US" dirty="0"/>
              <a:t>축인 자동차 배기량</a:t>
            </a:r>
            <a:r>
              <a:rPr lang="en-US" altLang="ko-KR" dirty="0"/>
              <a:t>(</a:t>
            </a:r>
            <a:r>
              <a:rPr lang="en-US" altLang="ko-KR" dirty="0" err="1"/>
              <a:t>displ</a:t>
            </a:r>
            <a:r>
              <a:rPr lang="en-US" altLang="ko-KR" dirty="0"/>
              <a:t>: displacement)</a:t>
            </a:r>
            <a:r>
              <a:rPr lang="ko-KR" altLang="en-US" dirty="0"/>
              <a:t>에 따른 세로 </a:t>
            </a:r>
            <a:r>
              <a:rPr lang="en-US" altLang="ko-KR" dirty="0"/>
              <a:t>y </a:t>
            </a:r>
            <a:r>
              <a:rPr lang="ko-KR" altLang="en-US" dirty="0"/>
              <a:t>축 도심 연비</a:t>
            </a:r>
            <a:r>
              <a:rPr lang="en-US" altLang="ko-KR" dirty="0"/>
              <a:t>(</a:t>
            </a:r>
            <a:r>
              <a:rPr lang="en-US" altLang="ko-KR" dirty="0" err="1"/>
              <a:t>cty</a:t>
            </a:r>
            <a:r>
              <a:rPr lang="en-US" altLang="ko-KR" dirty="0"/>
              <a:t>: city)</a:t>
            </a:r>
            <a:r>
              <a:rPr lang="ko-KR" altLang="en-US" dirty="0"/>
              <a:t>를 나타내는 점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hue = mpg.drv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lvl="2"/>
            <a:r>
              <a:rPr lang="ko-KR" altLang="en-US" dirty="0"/>
              <a:t>각각의 데이터를 구동방식</a:t>
            </a:r>
            <a:r>
              <a:rPr lang="en-US" altLang="ko-KR" dirty="0"/>
              <a:t>(</a:t>
            </a:r>
            <a:r>
              <a:rPr lang="en-US" altLang="ko-KR" dirty="0" err="1"/>
              <a:t>drv</a:t>
            </a:r>
            <a:r>
              <a:rPr lang="en-US" altLang="ko-KR" dirty="0"/>
              <a:t>)</a:t>
            </a:r>
            <a:r>
              <a:rPr lang="ko-KR" altLang="en-US" dirty="0"/>
              <a:t>에 따라 구분</a:t>
            </a:r>
            <a:endParaRPr lang="en-US" altLang="ko-KR" dirty="0"/>
          </a:p>
          <a:p>
            <a:pPr lvl="2"/>
            <a:r>
              <a:rPr lang="ko-KR" altLang="en-US" dirty="0"/>
              <a:t>자동차 구동방식 </a:t>
            </a:r>
            <a:r>
              <a:rPr lang="en-US" altLang="ko-KR" dirty="0" err="1"/>
              <a:t>drv</a:t>
            </a:r>
            <a:endParaRPr lang="en-US" altLang="ko-KR" dirty="0"/>
          </a:p>
          <a:p>
            <a:pPr lvl="3"/>
            <a:r>
              <a:rPr lang="en-US" altLang="ko-KR" dirty="0"/>
              <a:t>f(front-wheel drive, </a:t>
            </a:r>
            <a:r>
              <a:rPr lang="ko-KR" altLang="en-US" dirty="0"/>
              <a:t>전륜</a:t>
            </a:r>
            <a:r>
              <a:rPr lang="en-US" altLang="ko-KR" dirty="0"/>
              <a:t>), r(rear wheel drive, </a:t>
            </a:r>
            <a:r>
              <a:rPr lang="ko-KR" altLang="en-US" dirty="0"/>
              <a:t>후륜</a:t>
            </a:r>
            <a:r>
              <a:rPr lang="en-US" altLang="ko-KR" dirty="0"/>
              <a:t>), 4(4wd, 4</a:t>
            </a:r>
            <a:r>
              <a:rPr lang="ko-KR" altLang="en-US" dirty="0"/>
              <a:t>륜</a:t>
            </a:r>
            <a:r>
              <a:rPr lang="en-US" altLang="ko-KR" dirty="0"/>
              <a:t>) </a:t>
            </a:r>
            <a:r>
              <a:rPr lang="ko-KR" altLang="en-US" dirty="0"/>
              <a:t>등 </a:t>
            </a:r>
            <a:r>
              <a:rPr lang="en-US" altLang="ko-KR" dirty="0"/>
              <a:t>3 </a:t>
            </a:r>
            <a:r>
              <a:rPr lang="ko-KR" altLang="en-US" dirty="0"/>
              <a:t>종류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F83E34-A0ED-4F98-B5A3-5487A58B5D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ADF26-67E7-4D90-8291-40805738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8" y="3535564"/>
            <a:ext cx="6362700" cy="124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927041-271F-4EA4-B5A1-0BACF79A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436" y="3503511"/>
            <a:ext cx="5074545" cy="38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BF26-1BC6-4A17-98D3-947F389B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주석과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01FC5-2ADD-4A5D-BD4A-35E8CFA2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  <a:r>
              <a:rPr lang="en-US" altLang="ko-KR" dirty="0"/>
              <a:t>(comments) </a:t>
            </a:r>
          </a:p>
          <a:p>
            <a:pPr lvl="1"/>
            <a:r>
              <a:rPr lang="en-US" altLang="ko-KR" dirty="0"/>
              <a:t># </a:t>
            </a:r>
            <a:r>
              <a:rPr lang="ko-KR" altLang="en-US" dirty="0"/>
              <a:t>이후부터 줄 마지막까지 주석</a:t>
            </a:r>
            <a:endParaRPr lang="en-US" altLang="ko-KR" dirty="0"/>
          </a:p>
          <a:p>
            <a:r>
              <a:rPr lang="ko-KR" altLang="en-US" dirty="0"/>
              <a:t>상수</a:t>
            </a:r>
            <a:r>
              <a:rPr lang="en-US" altLang="ko-KR" dirty="0"/>
              <a:t>(literals)</a:t>
            </a:r>
          </a:p>
          <a:p>
            <a:pPr lvl="1"/>
            <a:r>
              <a:rPr lang="ko-KR" altLang="en-US" dirty="0"/>
              <a:t>수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), </a:t>
            </a:r>
            <a:r>
              <a:rPr lang="ko-KR" altLang="en-US" dirty="0"/>
              <a:t>문자열 표시</a:t>
            </a:r>
            <a:endParaRPr lang="en-US" altLang="ko-KR" dirty="0"/>
          </a:p>
          <a:p>
            <a:r>
              <a:rPr lang="ko-KR" altLang="en-US" dirty="0"/>
              <a:t>오류 발생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튜플</a:t>
            </a:r>
            <a:r>
              <a:rPr lang="en-US" altLang="ko-KR" dirty="0"/>
              <a:t>(tuple) </a:t>
            </a:r>
          </a:p>
          <a:p>
            <a:pPr lvl="1"/>
            <a:r>
              <a:rPr lang="ko-KR" altLang="en-US" dirty="0"/>
              <a:t>상수를 쉼표</a:t>
            </a:r>
            <a:r>
              <a:rPr lang="en-US" altLang="ko-KR" dirty="0"/>
              <a:t>(</a:t>
            </a:r>
            <a:r>
              <a:rPr lang="ko-KR" altLang="en-US" dirty="0"/>
              <a:t>또는 콤마</a:t>
            </a:r>
            <a:r>
              <a:rPr lang="en-US" altLang="ko-KR" dirty="0"/>
              <a:t>) ,</a:t>
            </a:r>
            <a:r>
              <a:rPr lang="ko-KR" altLang="en-US" dirty="0"/>
              <a:t>로 구분해 나열하면 괄호를 둘러싼 수의 나열이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8734D3-B804-45D0-9218-9D3019F342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06AD2-C291-4A2A-8E8F-3A84C0E0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368" y="2512395"/>
            <a:ext cx="6381750" cy="1562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30EB54-AF79-4D95-9461-20BB366E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893" y="4235712"/>
            <a:ext cx="6362700" cy="1247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E6513D-1779-44B9-B0D5-2B8A9B38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235" y="6048713"/>
            <a:ext cx="6381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42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제어 흐름과 함수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4C22F-C2C2-4D03-AFCE-27EFA1D2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884C3-388A-4935-9DC3-A1CDBEF2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블록 문장은 조건이 </a:t>
            </a:r>
            <a:r>
              <a:rPr lang="en-US" altLang="ko-KR" dirty="0"/>
              <a:t>True</a:t>
            </a:r>
            <a:r>
              <a:rPr lang="ko-KR" altLang="en-US" dirty="0"/>
              <a:t>이면 들여쓰기의 블록을 실행하는 조건 문장</a:t>
            </a:r>
            <a:endParaRPr lang="en-US" altLang="ko-KR" dirty="0"/>
          </a:p>
          <a:p>
            <a:pPr lvl="1"/>
            <a:r>
              <a:rPr lang="ko-KR" altLang="en-US" dirty="0"/>
              <a:t>조건 이후에 콜론 </a:t>
            </a:r>
            <a:r>
              <a:rPr lang="en-US" altLang="ko-KR" dirty="0"/>
              <a:t>:</a:t>
            </a:r>
            <a:r>
              <a:rPr lang="ko-KR" altLang="en-US" dirty="0"/>
              <a:t>은 반드시 필요</a:t>
            </a:r>
            <a:endParaRPr lang="en-US" altLang="ko-KR" dirty="0"/>
          </a:p>
          <a:p>
            <a:pPr lvl="1"/>
            <a:r>
              <a:rPr lang="ko-KR" altLang="en-US" dirty="0"/>
              <a:t>들여쓰기는 빈칸으로 </a:t>
            </a:r>
            <a:r>
              <a:rPr lang="en-US" altLang="ko-KR" dirty="0"/>
              <a:t>2</a:t>
            </a:r>
            <a:r>
              <a:rPr lang="ko-KR" altLang="en-US" dirty="0"/>
              <a:t>개 또는 </a:t>
            </a:r>
            <a:r>
              <a:rPr lang="en-US" altLang="ko-KR" dirty="0"/>
              <a:t>4</a:t>
            </a:r>
            <a:r>
              <a:rPr lang="ko-KR" altLang="en-US" dirty="0"/>
              <a:t>개를 일관되게 사용</a:t>
            </a:r>
            <a:endParaRPr lang="en-US" altLang="ko-KR" dirty="0"/>
          </a:p>
          <a:p>
            <a:pPr lvl="1"/>
            <a:r>
              <a:rPr lang="ko-KR" altLang="en-US" dirty="0"/>
              <a:t>들여쓰기가 블록을 구성하는 문법으로 잘못 사용하면 오류가 발생하니 주의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2460B3-2E3C-44A7-BE89-B454CC2F4E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9B76D6-548F-4CAC-94DA-249FEFE2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31" y="3019966"/>
            <a:ext cx="63817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B79DE-BE94-41BB-BB8C-E54636D0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if else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0C1CD-F98A-4ABE-B4A7-FAA48C54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else: </a:t>
            </a:r>
          </a:p>
          <a:p>
            <a:pPr lvl="1"/>
            <a:r>
              <a:rPr lang="en-US" altLang="ko-KR" dirty="0"/>
              <a:t>else </a:t>
            </a:r>
            <a:r>
              <a:rPr lang="ko-KR" altLang="en-US" dirty="0"/>
              <a:t>이후에도 콜론 </a:t>
            </a:r>
            <a:r>
              <a:rPr lang="en-US" altLang="ko-KR" dirty="0"/>
              <a:t>:</a:t>
            </a:r>
            <a:r>
              <a:rPr lang="ko-KR" altLang="en-US" dirty="0"/>
              <a:t>이 반드시 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 줄 조건 구문 </a:t>
            </a:r>
            <a:r>
              <a:rPr lang="en-US" altLang="ko-KR" dirty="0"/>
              <a:t>if else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EF3E70-9538-4CF7-B75B-AF9F33291F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B03D2-9D34-45F9-855F-1DAD7862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47" y="2381791"/>
            <a:ext cx="7819237" cy="1995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FD4E3-E803-4070-B2FA-332DE9BE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47" y="5177479"/>
            <a:ext cx="7819237" cy="13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8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CA997-025C-4F8D-9340-2BAF9FDB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반복된 조건 </a:t>
            </a:r>
            <a:r>
              <a:rPr lang="en-US" altLang="ko-KR" dirty="0"/>
              <a:t>if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4527F-F866-44B0-B5D2-43F2CC4C5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else if</a:t>
            </a:r>
            <a:r>
              <a:rPr lang="ko-KR" altLang="en-US" dirty="0"/>
              <a:t>가 아니라 </a:t>
            </a:r>
            <a:r>
              <a:rPr lang="en-US" altLang="ko-KR" dirty="0" err="1"/>
              <a:t>elif</a:t>
            </a:r>
            <a:r>
              <a:rPr lang="ko-KR" altLang="en-US" dirty="0"/>
              <a:t>로 쓰며</a:t>
            </a:r>
            <a:endParaRPr lang="en-US" altLang="ko-KR" dirty="0"/>
          </a:p>
          <a:p>
            <a:r>
              <a:rPr lang="ko-KR" altLang="en-US" dirty="0"/>
              <a:t>마지막에 </a:t>
            </a:r>
            <a:r>
              <a:rPr lang="en-US" altLang="ko-KR" dirty="0"/>
              <a:t>else:</a:t>
            </a:r>
            <a:r>
              <a:rPr lang="ko-KR" altLang="en-US" dirty="0"/>
              <a:t> 사용 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B8225-48BA-48FB-932F-627A9F4D70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F5CEB8-730E-4325-9AFA-611CB71E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07" y="2578978"/>
            <a:ext cx="63817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9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9E783-6B4F-4F5E-B9C0-10B4F561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 </a:t>
            </a:r>
            <a:r>
              <a:rPr lang="ko-KR" altLang="en-US" dirty="0"/>
              <a:t>구문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E0F8-9AC4-42EC-A5D2-1F32E8B6E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구문 </a:t>
            </a:r>
            <a:r>
              <a:rPr lang="en-US" altLang="ko-KR" dirty="0"/>
              <a:t>match</a:t>
            </a:r>
            <a:r>
              <a:rPr lang="ko-KR" altLang="en-US" dirty="0"/>
              <a:t>는 </a:t>
            </a:r>
            <a:r>
              <a:rPr lang="en-US" altLang="ko-KR" dirty="0"/>
              <a:t>R</a:t>
            </a:r>
            <a:r>
              <a:rPr lang="ko-KR" altLang="en-US" dirty="0"/>
              <a:t>과 자바</a:t>
            </a:r>
            <a:r>
              <a:rPr lang="en-US" altLang="ko-KR" dirty="0"/>
              <a:t>, C </a:t>
            </a:r>
            <a:r>
              <a:rPr lang="ko-KR" altLang="en-US" dirty="0"/>
              <a:t>언어의 </a:t>
            </a:r>
            <a:r>
              <a:rPr lang="en-US" altLang="ko-KR" dirty="0"/>
              <a:t>switch </a:t>
            </a:r>
            <a:r>
              <a:rPr lang="ko-KR" altLang="en-US" dirty="0"/>
              <a:t>구문과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r>
              <a:rPr lang="en-US" altLang="ko-KR" dirty="0"/>
              <a:t>match</a:t>
            </a:r>
            <a:r>
              <a:rPr lang="ko-KR" altLang="en-US" dirty="0"/>
              <a:t>와 </a:t>
            </a:r>
            <a:r>
              <a:rPr lang="en-US" altLang="ko-KR" dirty="0"/>
              <a:t>case, default</a:t>
            </a:r>
            <a:r>
              <a:rPr lang="ko-KR" altLang="en-US" dirty="0"/>
              <a:t>는 키워드</a:t>
            </a:r>
            <a:endParaRPr lang="en-US" altLang="ko-KR" dirty="0"/>
          </a:p>
          <a:p>
            <a:pPr lvl="1"/>
            <a:r>
              <a:rPr lang="ko-KR" altLang="en-US" dirty="0" err="1"/>
              <a:t>연산식</a:t>
            </a:r>
            <a:r>
              <a:rPr lang="ko-KR" altLang="en-US" dirty="0"/>
              <a:t> 또는 변수 </a:t>
            </a:r>
            <a:r>
              <a:rPr lang="en-US" altLang="ko-KR" dirty="0"/>
              <a:t>exp</a:t>
            </a:r>
            <a:r>
              <a:rPr lang="ko-KR" altLang="en-US" dirty="0"/>
              <a:t>의 값을 각 </a:t>
            </a:r>
            <a:r>
              <a:rPr lang="en-US" altLang="ko-KR" dirty="0"/>
              <a:t>case</a:t>
            </a:r>
            <a:r>
              <a:rPr lang="ko-KR" altLang="en-US" dirty="0"/>
              <a:t>의 </a:t>
            </a:r>
            <a:r>
              <a:rPr lang="en-US" altLang="ko-KR" dirty="0"/>
              <a:t>value1, value2 </a:t>
            </a:r>
            <a:r>
              <a:rPr lang="ko-KR" altLang="en-US" dirty="0"/>
              <a:t>등과 비교</a:t>
            </a:r>
            <a:endParaRPr lang="en-US" altLang="ko-KR" dirty="0"/>
          </a:p>
          <a:p>
            <a:pPr lvl="2"/>
            <a:r>
              <a:rPr lang="ko-KR" altLang="en-US" dirty="0"/>
              <a:t>첫 번째로 일치하는 </a:t>
            </a:r>
            <a:r>
              <a:rPr lang="en-US" altLang="ko-KR" dirty="0"/>
              <a:t>case</a:t>
            </a:r>
            <a:r>
              <a:rPr lang="ko-KR" altLang="en-US" dirty="0"/>
              <a:t>를 찾으면 해당 </a:t>
            </a:r>
            <a:r>
              <a:rPr lang="en-US" altLang="ko-KR" dirty="0" err="1"/>
              <a:t>valuei</a:t>
            </a:r>
            <a:r>
              <a:rPr lang="en-US" altLang="ko-KR" dirty="0"/>
              <a:t> </a:t>
            </a:r>
            <a:r>
              <a:rPr lang="ko-KR" altLang="en-US" dirty="0"/>
              <a:t>이후의 블록인 </a:t>
            </a:r>
            <a:r>
              <a:rPr lang="en-US" altLang="ko-KR" dirty="0"/>
              <a:t>statements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ko-KR" altLang="en-US" dirty="0"/>
              <a:t>어떤 </a:t>
            </a:r>
            <a:r>
              <a:rPr lang="en-US" altLang="ko-KR" dirty="0"/>
              <a:t>case</a:t>
            </a:r>
            <a:r>
              <a:rPr lang="ko-KR" altLang="en-US" dirty="0"/>
              <a:t>와도 일치하지 않으면 옵션인 </a:t>
            </a:r>
            <a:r>
              <a:rPr lang="en-US" altLang="ko-KR" dirty="0"/>
              <a:t>case _: </a:t>
            </a:r>
            <a:r>
              <a:rPr lang="ko-KR" altLang="en-US" dirty="0"/>
              <a:t>이후의 블록을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BA2B4-058A-4F6C-B922-2217234A6F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7B4B3F-478A-4CCA-BF90-EF72263B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3455820"/>
            <a:ext cx="6862864" cy="33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36C58-48C9-4CD8-B6FF-DA2F5A69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 </a:t>
            </a:r>
            <a:r>
              <a:rPr lang="ko-KR" altLang="en-US" dirty="0"/>
              <a:t>구문 사례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33C5F-1D2F-4211-ADFE-CD305760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FE9FBE-D702-44AD-BF03-E3E200B793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15E906-7970-4C48-9A5C-CD1B2065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54" y="1748775"/>
            <a:ext cx="6372225" cy="201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726EA8-0377-4233-8E6F-75F9990E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33" y="1748774"/>
            <a:ext cx="5294863" cy="52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7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635F4-46B7-4793-A372-5EFABEE5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57212-2B93-423C-96AF-65C6C1B43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1"/>
            <a:r>
              <a:rPr lang="en-US" altLang="ko-KR" dirty="0"/>
              <a:t>in </a:t>
            </a:r>
            <a:r>
              <a:rPr lang="ko-KR" altLang="en-US" dirty="0"/>
              <a:t>이후의 리스트</a:t>
            </a:r>
            <a:r>
              <a:rPr lang="en-US" altLang="ko-KR" dirty="0"/>
              <a:t>(list), </a:t>
            </a:r>
            <a:r>
              <a:rPr lang="ko-KR" altLang="en-US" dirty="0" err="1"/>
              <a:t>튜플</a:t>
            </a:r>
            <a:r>
              <a:rPr lang="en-US" altLang="ko-KR" dirty="0"/>
              <a:t>(tuple), </a:t>
            </a:r>
            <a:r>
              <a:rPr lang="ko-KR" altLang="en-US" dirty="0"/>
              <a:t>사전</a:t>
            </a:r>
            <a:r>
              <a:rPr lang="en-US" altLang="ko-KR" dirty="0"/>
              <a:t>(dictionary), </a:t>
            </a:r>
            <a:r>
              <a:rPr lang="ko-KR" altLang="en-US" dirty="0"/>
              <a:t>집합</a:t>
            </a:r>
            <a:r>
              <a:rPr lang="en-US" altLang="ko-KR" dirty="0"/>
              <a:t>(set) </a:t>
            </a:r>
            <a:r>
              <a:rPr lang="ko-KR" altLang="en-US" dirty="0"/>
              <a:t>등의 항목이 있는 모임형으로 반복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마지막 콜론 </a:t>
            </a:r>
            <a:r>
              <a:rPr lang="en-US" altLang="ko-KR" dirty="0"/>
              <a:t>:</a:t>
            </a:r>
            <a:r>
              <a:rPr lang="ko-KR" altLang="en-US" dirty="0"/>
              <a:t>은 반드시 필요하며 이후 반복 몸체는 들여쓰기로 블록을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F3655-24FF-4A95-AB93-8AC9DD4DBF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62D19-2B7C-4521-A07F-00DA6654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31" y="2839395"/>
            <a:ext cx="6381750" cy="1666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42657C-00D6-4D5E-A12B-B2F2B310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06" y="4708858"/>
            <a:ext cx="63531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3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B89D3-BAD4-4AC6-937D-A312629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914CB-6E6D-4AC7-8A5D-C60EA032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조건</a:t>
            </a:r>
            <a:r>
              <a:rPr lang="en-US" altLang="ko-KR" dirty="0"/>
              <a:t>: </a:t>
            </a:r>
            <a:r>
              <a:rPr lang="ko-KR" altLang="en-US" dirty="0"/>
              <a:t>블록 구문으로 조건이 </a:t>
            </a:r>
            <a:r>
              <a:rPr lang="en-US" altLang="ko-KR" dirty="0"/>
              <a:t>True</a:t>
            </a:r>
            <a:r>
              <a:rPr lang="ko-KR" altLang="en-US" dirty="0"/>
              <a:t>이면 블록을 반복하는 구문</a:t>
            </a:r>
            <a:endParaRPr lang="en-US" altLang="ko-KR" dirty="0"/>
          </a:p>
          <a:p>
            <a:r>
              <a:rPr lang="ko-KR" altLang="en-US" dirty="0"/>
              <a:t>다음 코드로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까지의 합을 </a:t>
            </a:r>
            <a:r>
              <a:rPr lang="en-US" altLang="ko-KR" dirty="0"/>
              <a:t>sum</a:t>
            </a:r>
            <a:r>
              <a:rPr lang="ko-KR" altLang="en-US" dirty="0"/>
              <a:t>에 구해 출력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47D107-0509-4C09-82C1-25D138138D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E9112-C576-4CCC-ADAA-5C170520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56" y="2851150"/>
            <a:ext cx="63627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5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99EAB-AC3E-4D9F-B3C5-9F663CF3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선언과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9CB20-71E8-4215-857D-5242DC4A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특정한 기능을 수행하는 함수를 직접 정의</a:t>
            </a:r>
            <a:endParaRPr lang="en-US" altLang="ko-KR" dirty="0"/>
          </a:p>
          <a:p>
            <a:pPr lvl="1"/>
            <a:r>
              <a:rPr lang="ko-KR" altLang="en-US" dirty="0"/>
              <a:t>사용자 정의 함수를 선언</a:t>
            </a:r>
            <a:endParaRPr lang="en-US" altLang="ko-KR" dirty="0"/>
          </a:p>
          <a:p>
            <a:pPr lvl="2"/>
            <a:r>
              <a:rPr lang="ko-KR" altLang="en-US" dirty="0"/>
              <a:t>키워드 </a:t>
            </a:r>
            <a:r>
              <a:rPr lang="en-US" altLang="ko-KR" dirty="0"/>
              <a:t>def</a:t>
            </a:r>
            <a:r>
              <a:rPr lang="ko-KR" altLang="en-US" dirty="0"/>
              <a:t>를 사용한 다음 구문을 활용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함수이름과 매개변수 이후에는 콜론 </a:t>
            </a:r>
            <a:r>
              <a:rPr lang="en-US" altLang="ko-KR" dirty="0"/>
              <a:t>:</a:t>
            </a:r>
            <a:r>
              <a:rPr lang="ko-KR" altLang="en-US" dirty="0"/>
              <a:t>이 반드시 표기</a:t>
            </a:r>
            <a:endParaRPr lang="en-US" altLang="ko-KR" dirty="0"/>
          </a:p>
          <a:p>
            <a:pPr lvl="1"/>
            <a:r>
              <a:rPr lang="ko-KR" altLang="en-US" dirty="0"/>
              <a:t>다음은 들여쓰기로 사용해 함수 몸체를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3D80AC-9D3A-4E80-B26D-D20317B9D1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66E10C-5A7F-4D06-B0EA-A5806C72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47" y="2677776"/>
            <a:ext cx="7083221" cy="27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0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76C88-3B1A-4FAE-BEEA-B22C864F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선언과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75944-EF4A-4671-9BBD-B56D8DC9F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이름 이후 괄호가 없으면</a:t>
            </a:r>
            <a:endParaRPr lang="en-US" altLang="ko-KR" dirty="0"/>
          </a:p>
          <a:p>
            <a:pPr lvl="1"/>
            <a:r>
              <a:rPr lang="ko-KR" altLang="en-US" dirty="0"/>
              <a:t>단지 메모리에 저장된 함수 객체를 참조한다</a:t>
            </a:r>
            <a:r>
              <a:rPr lang="en-US" altLang="ko-KR" dirty="0"/>
              <a:t>. </a:t>
            </a:r>
            <a:r>
              <a:rPr lang="ko-KR" altLang="en-US" dirty="0"/>
              <a:t>다음 </a:t>
            </a:r>
            <a:r>
              <a:rPr lang="en-US" altLang="ko-KR" dirty="0"/>
              <a:t>16</a:t>
            </a:r>
            <a:r>
              <a:rPr lang="ko-KR" altLang="en-US" dirty="0"/>
              <a:t>진수 값은 객체가 저장된 메모리 주소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2C1FD0-0914-4673-BB8A-E58E77E5CB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4350D-3D17-4AC2-B5B7-D9A2D54A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32" y="2512709"/>
            <a:ext cx="54864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C2AE6-3F2B-4300-A285-84641F7C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</a:t>
            </a:r>
            <a:r>
              <a:rPr lang="en-US" altLang="ko-KR" dirty="0"/>
              <a:t> </a:t>
            </a:r>
            <a:r>
              <a:rPr lang="ko-KR" altLang="en-US" dirty="0"/>
              <a:t>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C7E2E-58B1-4349-A922-42E4048C5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다양하게 변하는 값을 저장하는 변수</a:t>
            </a:r>
            <a:r>
              <a:rPr lang="en-US" altLang="ko-KR" dirty="0"/>
              <a:t>(variables) a</a:t>
            </a:r>
            <a:r>
              <a:rPr lang="ko-KR" altLang="en-US" dirty="0"/>
              <a:t>에 값 </a:t>
            </a:r>
            <a:r>
              <a:rPr lang="en-US" altLang="ko-KR" dirty="0"/>
              <a:t>3</a:t>
            </a:r>
            <a:r>
              <a:rPr lang="ko-KR" altLang="en-US" dirty="0"/>
              <a:t>을 저장해 출력</a:t>
            </a:r>
            <a:endParaRPr lang="en-US" altLang="ko-KR" dirty="0"/>
          </a:p>
          <a:p>
            <a:pPr lvl="1"/>
            <a:r>
              <a:rPr lang="ko-KR" altLang="en-US" dirty="0"/>
              <a:t>변수에 값을 저장하려면 대입 연산자 </a:t>
            </a:r>
            <a:r>
              <a:rPr lang="en-US" altLang="ko-KR" dirty="0"/>
              <a:t>=</a:t>
            </a:r>
            <a:r>
              <a:rPr lang="ko-KR" altLang="en-US" dirty="0"/>
              <a:t>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다중 대입 지원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</a:t>
            </a:r>
            <a:r>
              <a:rPr lang="ko-KR" altLang="en-US" dirty="0"/>
              <a:t>과 </a:t>
            </a:r>
            <a:r>
              <a:rPr lang="en-US" altLang="ko-KR" dirty="0"/>
              <a:t>n</a:t>
            </a:r>
            <a:r>
              <a:rPr lang="ko-KR" altLang="en-US" dirty="0"/>
              <a:t>의 값을 서로 교환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5B2C3-CD4C-4DA1-8274-E889D4F2D3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6FCE7-8A19-4332-B047-191E375C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795" y="2422711"/>
            <a:ext cx="6362700" cy="1076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CEF3D-9EC5-4D3C-8C1A-DEAA40EF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95" y="4259750"/>
            <a:ext cx="6372225" cy="866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3F0DE-AB1F-48EF-873B-7C895AA7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795" y="5842031"/>
            <a:ext cx="63722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2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F17A6-47FE-410E-8207-39310F66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매개변수 기본 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BA53E-957C-4921-A6E6-CA19E3FF2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선언에서 매개변수에 값을 대입하면 인자 없이 함수를 호출 가능</a:t>
            </a:r>
            <a:endParaRPr lang="en-US" altLang="ko-KR" dirty="0"/>
          </a:p>
          <a:p>
            <a:pPr lvl="1"/>
            <a:r>
              <a:rPr lang="en-US" altLang="ko-KR" dirty="0"/>
              <a:t>= </a:t>
            </a:r>
            <a:r>
              <a:rPr lang="ko-KR" altLang="en-US" dirty="0"/>
              <a:t>연산자를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인자없이 다음 함수 </a:t>
            </a:r>
            <a:r>
              <a:rPr lang="en-US" altLang="ko-KR" dirty="0"/>
              <a:t>hi() </a:t>
            </a:r>
            <a:r>
              <a:rPr lang="ko-KR" altLang="en-US" dirty="0"/>
              <a:t>호출로 기본 인자 값으로 함수가 실행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함수 </a:t>
            </a:r>
            <a:r>
              <a:rPr lang="en-US" altLang="ko-KR" dirty="0"/>
              <a:t>hi('</a:t>
            </a:r>
            <a:r>
              <a:rPr lang="ko-KR" altLang="en-US" dirty="0"/>
              <a:t>철수</a:t>
            </a:r>
            <a:r>
              <a:rPr lang="en-US" altLang="ko-KR" dirty="0"/>
              <a:t>') </a:t>
            </a:r>
            <a:r>
              <a:rPr lang="ko-KR" altLang="en-US" dirty="0"/>
              <a:t>호출로 기본 인자 값은 무시되고 인자로 지정된 철수로 함수가 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EB5828-85AA-4A91-9351-5F44BE8D4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4A2617-3BD1-4364-BBEC-A90031B2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81" y="3891807"/>
            <a:ext cx="54102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9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CFBD7-6800-4D73-A9DE-5C26FBCE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circle_area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6DB58-3702-42CA-872E-044DB2A90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매개변수 기본 값으로 반지름 </a:t>
            </a:r>
            <a:r>
              <a:rPr lang="en-US" altLang="ko-KR" dirty="0"/>
              <a:t>r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지정해 원의 면적을 구하는 함수</a:t>
            </a:r>
            <a:r>
              <a:rPr lang="en-US" altLang="ko-KR" dirty="0"/>
              <a:t>  </a:t>
            </a:r>
          </a:p>
          <a:p>
            <a:pPr lvl="1"/>
            <a:r>
              <a:rPr lang="ko-KR" altLang="en-US" dirty="0"/>
              <a:t>인자 없이 함수 </a:t>
            </a:r>
            <a:r>
              <a:rPr lang="en-US" altLang="ko-KR" dirty="0" err="1"/>
              <a:t>circle_area</a:t>
            </a:r>
            <a:r>
              <a:rPr lang="en-US" altLang="ko-KR" dirty="0"/>
              <a:t>() </a:t>
            </a:r>
            <a:r>
              <a:rPr lang="ko-KR" altLang="en-US" dirty="0"/>
              <a:t>호출은 반지름 기본 값 </a:t>
            </a:r>
            <a:r>
              <a:rPr lang="en-US" altLang="ko-KR" dirty="0"/>
              <a:t>1</a:t>
            </a:r>
            <a:r>
              <a:rPr lang="ko-KR" altLang="en-US" dirty="0"/>
              <a:t>인 원의 면적을 구하기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r</a:t>
            </a:r>
            <a:r>
              <a:rPr lang="ko-KR" altLang="en-US" dirty="0"/>
              <a:t>을 직접 지정하는 키워드 인자 지정 방식인 </a:t>
            </a:r>
            <a:r>
              <a:rPr lang="en-US" altLang="ko-KR" dirty="0"/>
              <a:t>r = 5.6</a:t>
            </a:r>
            <a:r>
              <a:rPr lang="ko-KR" altLang="en-US" dirty="0"/>
              <a:t>을 사용 가능</a:t>
            </a:r>
            <a:endParaRPr lang="en-US" altLang="ko-KR" dirty="0"/>
          </a:p>
          <a:p>
            <a:r>
              <a:rPr lang="en-US" altLang="ko-KR" dirty="0"/>
              <a:t>return </a:t>
            </a:r>
            <a:r>
              <a:rPr lang="ko-KR" altLang="en-US" dirty="0"/>
              <a:t>문장이 없는 함수를 호출해 그 결과를 출력하면 </a:t>
            </a:r>
            <a:r>
              <a:rPr lang="en-US" altLang="ko-KR" dirty="0"/>
              <a:t>None</a:t>
            </a:r>
            <a:r>
              <a:rPr lang="ko-KR" altLang="en-US" dirty="0"/>
              <a:t>이 출력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89E58-8383-497E-92F2-D1D8CB42B8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4D217-259F-46D5-AFB9-C3350CFB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62" y="3064283"/>
            <a:ext cx="5135951" cy="43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2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B1477-E797-4D81-8393-0BDDD71D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return </a:t>
            </a:r>
            <a:r>
              <a:rPr lang="ko-KR" altLang="en-US" dirty="0"/>
              <a:t>구문과 함수 매개변수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11F7A-5EAE-4157-8E87-B9EB1424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몸체에 </a:t>
            </a:r>
            <a:r>
              <a:rPr lang="en-US" altLang="ko-KR" dirty="0"/>
              <a:t>return </a:t>
            </a:r>
            <a:r>
              <a:rPr lang="ko-KR" altLang="en-US" dirty="0"/>
              <a:t>구문으로 함수 결과를 반환</a:t>
            </a:r>
            <a:endParaRPr lang="en-US" altLang="ko-KR" dirty="0"/>
          </a:p>
          <a:p>
            <a:pPr lvl="1"/>
            <a:r>
              <a:rPr lang="ko-KR" altLang="en-US" dirty="0"/>
              <a:t>할 수 있다</a:t>
            </a:r>
            <a:r>
              <a:rPr lang="en-US" altLang="ko-KR" dirty="0"/>
              <a:t>. </a:t>
            </a:r>
            <a:r>
              <a:rPr lang="ko-KR" altLang="en-US" dirty="0"/>
              <a:t>코드 </a:t>
            </a:r>
            <a:r>
              <a:rPr lang="en-US" altLang="ko-KR" dirty="0"/>
              <a:t>print(</a:t>
            </a:r>
            <a:r>
              <a:rPr lang="en-US" altLang="ko-KR" dirty="0" err="1"/>
              <a:t>circle_area</a:t>
            </a:r>
            <a:r>
              <a:rPr lang="en-US" altLang="ko-KR" dirty="0"/>
              <a:t>(r = 7.2)) </a:t>
            </a:r>
            <a:r>
              <a:rPr lang="ko-KR" altLang="en-US" dirty="0"/>
              <a:t>호출로 반지름이 </a:t>
            </a:r>
            <a:r>
              <a:rPr lang="en-US" altLang="ko-KR" dirty="0"/>
              <a:t>7.2</a:t>
            </a:r>
            <a:r>
              <a:rPr lang="ko-KR" altLang="en-US" dirty="0"/>
              <a:t>인 원의 면적을 반환 받아 출력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385C7-A2CA-4A5B-BCD5-C7013C6CC9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FDFC5-DA78-4274-A35E-3E1D7D60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82" y="2553707"/>
            <a:ext cx="54102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3F828-AE88-4EF9-B74A-748A7CBB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 </a:t>
            </a:r>
            <a:r>
              <a:rPr lang="ko-KR" altLang="en-US" dirty="0"/>
              <a:t>익명 함수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8CBD1-2663-4DA5-A97F-590CF0B7A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이름을 지정하지 않은 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/>
              <a:t>일반적으로</a:t>
            </a:r>
            <a:r>
              <a:rPr lang="en-US" altLang="ko-KR" dirty="0"/>
              <a:t> </a:t>
            </a:r>
            <a:r>
              <a:rPr lang="ko-KR" altLang="en-US" dirty="0"/>
              <a:t>다시 사용할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람다 함수를 선언하면서 이후에 인자를 </a:t>
            </a:r>
            <a:r>
              <a:rPr lang="en-US" altLang="ko-KR" dirty="0"/>
              <a:t>(3, 4)</a:t>
            </a:r>
            <a:r>
              <a:rPr lang="ko-KR" altLang="en-US" dirty="0"/>
              <a:t>를 적용해 호출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C6052B-473C-4CC4-9396-7662C5B704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0D23-EF63-4844-8A09-4E0BF35D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7" y="3339560"/>
            <a:ext cx="6207591" cy="13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표준 파이썬 기본 자료 구조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BFB22-DA58-48DD-A341-D7C3CAB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7EF70-8BD9-4B8C-8500-11342EFF1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요소</a:t>
            </a:r>
            <a:r>
              <a:rPr lang="en-US" altLang="ko-KR" dirty="0"/>
              <a:t>(elements)</a:t>
            </a:r>
            <a:r>
              <a:rPr lang="ko-KR" altLang="en-US" dirty="0"/>
              <a:t>를 담을 수 있는 가변</a:t>
            </a:r>
            <a:r>
              <a:rPr lang="en-US" altLang="ko-KR" dirty="0"/>
              <a:t>(mutable)</a:t>
            </a:r>
            <a:r>
              <a:rPr lang="ko-KR" altLang="en-US" dirty="0"/>
              <a:t>한 데이터 구조</a:t>
            </a:r>
            <a:endParaRPr lang="en-US" altLang="ko-KR" dirty="0"/>
          </a:p>
          <a:p>
            <a:pPr lvl="1"/>
            <a:r>
              <a:rPr lang="ko-KR" altLang="en-US" dirty="0"/>
              <a:t>리스트는 목록이라고도 부르며 리스트의 구성 요소는 항목 또는 원소라고도 부름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원소는 순서를 가지고 있음</a:t>
            </a:r>
            <a:endParaRPr lang="en-US" altLang="ko-KR" dirty="0"/>
          </a:p>
          <a:p>
            <a:pPr lvl="1"/>
            <a:r>
              <a:rPr lang="ko-KR" altLang="en-US" dirty="0"/>
              <a:t>리스트는 대괄호 </a:t>
            </a:r>
            <a:r>
              <a:rPr lang="en-US" altLang="ko-KR" dirty="0"/>
              <a:t>[ ]</a:t>
            </a:r>
            <a:r>
              <a:rPr lang="ko-KR" altLang="en-US" dirty="0"/>
              <a:t>로 표현되며</a:t>
            </a:r>
            <a:r>
              <a:rPr lang="en-US" altLang="ko-KR" dirty="0"/>
              <a:t>, </a:t>
            </a:r>
            <a:r>
              <a:rPr lang="ko-KR" altLang="en-US" dirty="0"/>
              <a:t>요소들은 쉼표 </a:t>
            </a:r>
            <a:r>
              <a:rPr lang="en-US" altLang="ko-KR" dirty="0"/>
              <a:t>, </a:t>
            </a:r>
            <a:r>
              <a:rPr lang="ko-KR" altLang="en-US" dirty="0"/>
              <a:t>로 구분해 기술</a:t>
            </a:r>
            <a:endParaRPr lang="en-US" altLang="ko-KR" dirty="0"/>
          </a:p>
          <a:p>
            <a:r>
              <a:rPr lang="ko-KR" altLang="en-US" dirty="0"/>
              <a:t>대괄호를 사용하여 리스트를 생성</a:t>
            </a:r>
            <a:endParaRPr lang="en-US" altLang="ko-KR" dirty="0"/>
          </a:p>
          <a:p>
            <a:r>
              <a:rPr lang="ko-KR" altLang="en-US" dirty="0"/>
              <a:t>리스트의 자료형은 </a:t>
            </a:r>
            <a:r>
              <a:rPr lang="en-US" altLang="ko-KR" dirty="0"/>
              <a:t>class list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8344D1-4221-44A4-BC64-077D98D54C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667F34-1A2B-4B2D-8703-FA10F851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02" y="2976697"/>
            <a:ext cx="5419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86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7D410-D62E-4C8B-B658-DA62D499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57AF3-21D1-4817-8863-4B96414AE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C7CF97-9655-4879-9A7E-2295A8C1BB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7C9DCB-4E8E-4C00-8CC5-A90D5CA8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4" y="1689100"/>
            <a:ext cx="54197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82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A4CB3-BCF3-469C-9845-5B27E3E0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en-US" altLang="ko-KR" dirty="0"/>
              <a:t>append() insert()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F0ECC-AB0E-46A1-8251-3F71E00E0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793796" cy="5084213"/>
          </a:xfrm>
        </p:spPr>
        <p:txBody>
          <a:bodyPr/>
          <a:lstStyle/>
          <a:p>
            <a:r>
              <a:rPr lang="ko-KR" altLang="en-US" dirty="0"/>
              <a:t>리스트는 어떠한 자료형도 항목으로 구성 가능</a:t>
            </a:r>
            <a:endParaRPr lang="en-US" altLang="ko-KR" dirty="0"/>
          </a:p>
          <a:p>
            <a:r>
              <a:rPr lang="ko-KR" altLang="en-US" dirty="0"/>
              <a:t>리스트의 메소드 </a:t>
            </a:r>
            <a:r>
              <a:rPr lang="en-US" altLang="ko-KR" dirty="0"/>
              <a:t>append()</a:t>
            </a:r>
          </a:p>
          <a:p>
            <a:pPr lvl="1"/>
            <a:r>
              <a:rPr lang="ko-KR" altLang="en-US" dirty="0"/>
              <a:t>리스트에 새로운 요소를 마지막에 추가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0AB5C-7214-425C-BCDC-3E30216789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2133C0-95C4-4FAB-81FE-21ECBD9E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628" y="1526599"/>
            <a:ext cx="5410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3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EF9FF-6594-4315-B843-846A1C5A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en-US" altLang="ko-KR" dirty="0"/>
              <a:t>remove() pop()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95A19-7413-4D90-94AA-37A64D459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D2AA4D-FB41-4B0B-9630-50FD87B0ED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1A2DF-C8C6-451F-9550-C0725B58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17" y="2015403"/>
            <a:ext cx="2676525" cy="4286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0E5735-76FB-4170-AEBA-C23AC1F1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001" y="2015403"/>
            <a:ext cx="2628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26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06CF-3014-44B2-BBC3-96670337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FAEC3-1E5E-4AEE-92DD-D2A2EA12D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리스트를 간결하게 생성하는 방법 중 하나</a:t>
            </a:r>
            <a:endParaRPr lang="en-US" altLang="ko-KR" dirty="0"/>
          </a:p>
          <a:p>
            <a:pPr lvl="1"/>
            <a:r>
              <a:rPr lang="ko-KR" altLang="en-US" dirty="0"/>
              <a:t>반복문과 조건문을 사용하여 리스트를 생성하는 표현식</a:t>
            </a:r>
            <a:endParaRPr lang="en-US" altLang="ko-KR" dirty="0"/>
          </a:p>
          <a:p>
            <a:pPr lvl="1"/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r>
              <a:rPr lang="ko-KR" altLang="en-US" dirty="0"/>
              <a:t> 구조</a:t>
            </a:r>
            <a:endParaRPr lang="en-US" altLang="ko-KR" dirty="0"/>
          </a:p>
          <a:p>
            <a:pPr lvl="2"/>
            <a:r>
              <a:rPr lang="en-US" altLang="ko-KR" dirty="0"/>
              <a:t>[expression for item in </a:t>
            </a:r>
            <a:r>
              <a:rPr lang="en-US" altLang="ko-KR" dirty="0" err="1"/>
              <a:t>iterable</a:t>
            </a:r>
            <a:r>
              <a:rPr lang="en-US" altLang="ko-KR" dirty="0"/>
              <a:t> if condition]</a:t>
            </a:r>
          </a:p>
          <a:p>
            <a:pPr lvl="3"/>
            <a:r>
              <a:rPr lang="en-US" altLang="ko-KR" dirty="0"/>
              <a:t>expression: </a:t>
            </a:r>
            <a:r>
              <a:rPr lang="ko-KR" altLang="en-US" dirty="0"/>
              <a:t>각 요소를 생성하는 표현식</a:t>
            </a:r>
          </a:p>
          <a:p>
            <a:pPr lvl="3"/>
            <a:r>
              <a:rPr lang="en-US" altLang="ko-KR" dirty="0"/>
              <a:t>item: </a:t>
            </a:r>
            <a:r>
              <a:rPr lang="en-US" altLang="ko-KR" dirty="0" err="1"/>
              <a:t>iterable</a:t>
            </a:r>
            <a:r>
              <a:rPr lang="ko-KR" altLang="en-US" dirty="0"/>
              <a:t>에서 가져온 요소</a:t>
            </a:r>
          </a:p>
          <a:p>
            <a:pPr lvl="3"/>
            <a:r>
              <a:rPr lang="en-US" altLang="ko-KR" dirty="0" err="1"/>
              <a:t>iterable</a:t>
            </a:r>
            <a:r>
              <a:rPr lang="en-US" altLang="ko-KR" dirty="0"/>
              <a:t>: </a:t>
            </a:r>
            <a:r>
              <a:rPr lang="ko-KR" altLang="en-US" dirty="0"/>
              <a:t>반복 가능한 객체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범위 등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condition (</a:t>
            </a:r>
            <a:r>
              <a:rPr lang="ko-KR" altLang="en-US" dirty="0"/>
              <a:t>선택사항</a:t>
            </a:r>
            <a:r>
              <a:rPr lang="en-US" altLang="ko-KR" dirty="0"/>
              <a:t>): </a:t>
            </a:r>
            <a:r>
              <a:rPr lang="ko-KR" altLang="en-US" dirty="0"/>
              <a:t>요소를 선택하는 조건</a:t>
            </a:r>
          </a:p>
          <a:p>
            <a:r>
              <a:rPr lang="ko-KR" altLang="en-US" dirty="0"/>
              <a:t>리스트 </a:t>
            </a:r>
            <a:r>
              <a:rPr lang="ko-KR" altLang="en-US" dirty="0" err="1"/>
              <a:t>컴프리헨션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/>
            <a:r>
              <a:rPr lang="ko-KR" altLang="en-US" dirty="0"/>
              <a:t>간결함</a:t>
            </a:r>
            <a:endParaRPr lang="en-US" altLang="ko-KR" dirty="0"/>
          </a:p>
          <a:p>
            <a:pPr lvl="2"/>
            <a:r>
              <a:rPr lang="ko-KR" altLang="en-US" dirty="0"/>
              <a:t>반복문을 사용하는 일반적인 방법보다 훨씬 간결하고 가독성이 좋은 코드를 작성</a:t>
            </a:r>
            <a:endParaRPr lang="en-US" altLang="ko-KR" dirty="0"/>
          </a:p>
          <a:p>
            <a:pPr lvl="1"/>
            <a:r>
              <a:rPr lang="ko-KR" altLang="en-US" dirty="0"/>
              <a:t>속도</a:t>
            </a:r>
            <a:endParaRPr lang="en-US" altLang="ko-KR" dirty="0"/>
          </a:p>
          <a:p>
            <a:pPr lvl="2"/>
            <a:r>
              <a:rPr lang="ko-KR" altLang="en-US" dirty="0"/>
              <a:t>내부적으로 최적화되어 있어</a:t>
            </a:r>
            <a:r>
              <a:rPr lang="en-US" altLang="ko-KR" dirty="0"/>
              <a:t>, </a:t>
            </a:r>
            <a:r>
              <a:rPr lang="ko-KR" altLang="en-US" dirty="0"/>
              <a:t>일반적으로 반복문보다 더 빠르게 실행</a:t>
            </a:r>
            <a:endParaRPr lang="en-US" altLang="ko-KR" dirty="0"/>
          </a:p>
          <a:p>
            <a:pPr lvl="1"/>
            <a:r>
              <a:rPr lang="ko-KR" altLang="en-US" dirty="0"/>
              <a:t>효율성</a:t>
            </a:r>
            <a:endParaRPr lang="en-US" altLang="ko-KR" dirty="0"/>
          </a:p>
          <a:p>
            <a:pPr lvl="2"/>
            <a:r>
              <a:rPr lang="ko-KR" altLang="en-US" dirty="0"/>
              <a:t>리스트 </a:t>
            </a:r>
            <a:r>
              <a:rPr lang="ko-KR" altLang="en-US" dirty="0" err="1"/>
              <a:t>컴프리헨션은</a:t>
            </a:r>
            <a:r>
              <a:rPr lang="ko-KR" altLang="en-US" dirty="0"/>
              <a:t> 한 줄에 표현되기 때문에 코드를 작성하고 이해하기가 훨씬 용이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한 줄에 모든 로직을 포함하기 때문에 변수의 </a:t>
            </a:r>
            <a:r>
              <a:rPr lang="ko-KR" altLang="en-US" dirty="0" err="1"/>
              <a:t>스코프와</a:t>
            </a:r>
            <a:r>
              <a:rPr lang="ko-KR" altLang="en-US" dirty="0"/>
              <a:t> 관련된 오류를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B9673-36C3-4A1E-9786-3A3AC6C68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6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B0118-8B03-43FE-B378-D7EDF69A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이름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B0397-96CC-493F-8366-CCB0732CC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dirty="0"/>
              <a:t>(identifiers) </a:t>
            </a:r>
          </a:p>
          <a:p>
            <a:pPr lvl="1"/>
            <a:r>
              <a:rPr lang="ko-KR" altLang="en-US" dirty="0"/>
              <a:t>프로그래밍 언어에서 프로그래머가 직접 만드는 변수나 함수 이름</a:t>
            </a:r>
            <a:endParaRPr lang="en-US" altLang="ko-KR" dirty="0"/>
          </a:p>
          <a:p>
            <a:r>
              <a:rPr lang="ko-KR" altLang="en-US" dirty="0"/>
              <a:t>식별자의 구성 조건</a:t>
            </a:r>
            <a:endParaRPr lang="en-US" altLang="ko-KR" dirty="0"/>
          </a:p>
          <a:p>
            <a:pPr lvl="1"/>
            <a:r>
              <a:rPr lang="ko-KR" altLang="en-US" dirty="0"/>
              <a:t>영어 알파벳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_(</a:t>
            </a:r>
            <a:r>
              <a:rPr lang="ko-KR" altLang="en-US" dirty="0"/>
              <a:t>밑줄</a:t>
            </a:r>
            <a:r>
              <a:rPr lang="en-US" altLang="ko-KR" dirty="0"/>
              <a:t>)</a:t>
            </a:r>
            <a:r>
              <a:rPr lang="ko-KR" altLang="en-US" dirty="0"/>
              <a:t>을 사용하며 알파벳 대문자와 소문자는 구별</a:t>
            </a:r>
            <a:endParaRPr lang="en-US" altLang="ko-KR" dirty="0"/>
          </a:p>
          <a:p>
            <a:pPr lvl="1"/>
            <a:r>
              <a:rPr lang="ko-KR" altLang="en-US" dirty="0"/>
              <a:t>첫 문자는 반드시 알파벳이나 밑줄</a:t>
            </a:r>
            <a:r>
              <a:rPr lang="en-US" altLang="ko-KR" dirty="0"/>
              <a:t>(_)</a:t>
            </a:r>
            <a:r>
              <a:rPr lang="ko-KR" altLang="en-US" dirty="0"/>
              <a:t>로 시작해야 하며 첫 문자로 숫자는 올 수 없음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마침표 </a:t>
            </a:r>
            <a:r>
              <a:rPr lang="en-US" altLang="ko-KR" dirty="0"/>
              <a:t>.</a:t>
            </a:r>
            <a:r>
              <a:rPr lang="ko-KR" altLang="en-US" dirty="0"/>
              <a:t>를 사용할 수 없음</a:t>
            </a:r>
            <a:endParaRPr lang="en-US" altLang="ko-KR" dirty="0"/>
          </a:p>
          <a:p>
            <a:pPr lvl="2"/>
            <a:r>
              <a:rPr lang="ko-KR" altLang="en-US" dirty="0"/>
              <a:t>객체지향 언어인 </a:t>
            </a:r>
            <a:r>
              <a:rPr lang="ko-KR" altLang="en-US" dirty="0" err="1"/>
              <a:t>파이썬은</a:t>
            </a:r>
            <a:r>
              <a:rPr lang="ko-KR" altLang="en-US" dirty="0"/>
              <a:t> 마침표 </a:t>
            </a:r>
            <a:r>
              <a:rPr lang="en-US" altLang="ko-KR" dirty="0"/>
              <a:t>.</a:t>
            </a:r>
            <a:r>
              <a:rPr lang="ko-KR" altLang="en-US" dirty="0"/>
              <a:t>를 연산자로 사용하기 때문</a:t>
            </a:r>
            <a:endParaRPr lang="en-US" altLang="ko-KR" dirty="0"/>
          </a:p>
          <a:p>
            <a:pPr lvl="1"/>
            <a:r>
              <a:rPr lang="ko-KR" altLang="en-US" dirty="0"/>
              <a:t>문법에 사용되는 예약어인 키워드는 사용 불가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 정리</a:t>
            </a:r>
            <a:endParaRPr lang="en-US" altLang="ko-KR" dirty="0"/>
          </a:p>
          <a:p>
            <a:pPr lvl="2"/>
            <a:r>
              <a:rPr lang="ko-KR" altLang="en-US" dirty="0"/>
              <a:t>영어 알파벳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_(</a:t>
            </a:r>
            <a:r>
              <a:rPr lang="ko-KR" altLang="en-US" dirty="0"/>
              <a:t>밑줄</a:t>
            </a:r>
            <a:r>
              <a:rPr lang="en-US" altLang="ko-KR" dirty="0"/>
              <a:t>)</a:t>
            </a:r>
            <a:r>
              <a:rPr lang="ko-KR" altLang="en-US" dirty="0"/>
              <a:t>을 사용</a:t>
            </a:r>
          </a:p>
          <a:p>
            <a:pPr lvl="2"/>
            <a:r>
              <a:rPr lang="ko-KR" altLang="en-US" dirty="0"/>
              <a:t>첫 글자는 반드시 알파벳이나 밑줄</a:t>
            </a:r>
            <a:r>
              <a:rPr lang="en-US" altLang="ko-KR" dirty="0"/>
              <a:t>(_)</a:t>
            </a:r>
            <a:r>
              <a:rPr lang="ko-KR" altLang="en-US" dirty="0"/>
              <a:t>로 시작</a:t>
            </a:r>
          </a:p>
          <a:p>
            <a:pPr lvl="2"/>
            <a:r>
              <a:rPr lang="ko-KR" altLang="en-US" dirty="0"/>
              <a:t>다양한 특수 문자</a:t>
            </a:r>
            <a:r>
              <a:rPr lang="en-US" altLang="ko-KR" dirty="0"/>
              <a:t>(%, $, #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사용할 수 없음</a:t>
            </a:r>
          </a:p>
          <a:p>
            <a:pPr lvl="2"/>
            <a:r>
              <a:rPr lang="ko-KR" altLang="en-US" dirty="0"/>
              <a:t>문법에 사용하는 </a:t>
            </a:r>
            <a:r>
              <a:rPr lang="en-US" altLang="ko-KR" dirty="0"/>
              <a:t>if while </a:t>
            </a:r>
            <a:r>
              <a:rPr lang="ko-KR" altLang="en-US" dirty="0"/>
              <a:t>등의 키워드는 사용할 수 없음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645E95-9F2A-4829-94B9-A1459C8067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062BAC-F2FC-4A4A-A4FE-7F35CB14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614" y="4259750"/>
            <a:ext cx="16573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39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901A-D257-4E18-A399-3E7F1FE9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  <a:r>
              <a:rPr lang="en-US" altLang="ko-KR" dirty="0"/>
              <a:t> </a:t>
            </a:r>
            <a:r>
              <a:rPr lang="ko-KR" altLang="en-US" dirty="0" err="1"/>
              <a:t>컴프리헨션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64FE1-9C81-4B28-A499-87DCAF82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00F85A-AAED-4116-ABC3-2673145791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3C1DDF-0BE8-432A-8C84-307371B1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32" y="1348636"/>
            <a:ext cx="54292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60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138CD-BEE5-4432-9CD1-81773E58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</a:t>
            </a:r>
            <a:r>
              <a:rPr lang="en-US" altLang="ko-KR" dirty="0"/>
              <a:t>(dictionary)</a:t>
            </a:r>
            <a:r>
              <a:rPr lang="ko-KR" altLang="en-US" dirty="0"/>
              <a:t> 개요와 생성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EC617-B9A6-4360-8744-FDA32A17A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쉼표로 구분된 키</a:t>
            </a:r>
            <a:r>
              <a:rPr lang="en-US" altLang="ko-KR" dirty="0"/>
              <a:t>:</a:t>
            </a:r>
            <a:r>
              <a:rPr lang="ko-KR" altLang="en-US" dirty="0"/>
              <a:t>값 쌍 목록을 중괄호 </a:t>
            </a:r>
            <a:r>
              <a:rPr lang="en-US" altLang="ko-KR" dirty="0"/>
              <a:t>{ }</a:t>
            </a:r>
            <a:r>
              <a:rPr lang="ko-KR" altLang="en-US" dirty="0"/>
              <a:t>로 묶어 사전을 정의</a:t>
            </a:r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 }</a:t>
            </a:r>
            <a:r>
              <a:rPr lang="ko-KR" altLang="en-US" dirty="0"/>
              <a:t>로 둘러싸여 있으며</a:t>
            </a:r>
            <a:r>
              <a:rPr lang="en-US" altLang="ko-KR" dirty="0"/>
              <a:t>, </a:t>
            </a:r>
            <a:r>
              <a:rPr lang="ko-KR" altLang="en-US" dirty="0"/>
              <a:t>각 쌍은 쉼표 </a:t>
            </a:r>
            <a:r>
              <a:rPr lang="en-US" altLang="ko-KR" dirty="0"/>
              <a:t>,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2"/>
            <a:r>
              <a:rPr lang="ko-KR" altLang="en-US" dirty="0"/>
              <a:t>콜론 </a:t>
            </a:r>
            <a:r>
              <a:rPr lang="en-US" altLang="ko-KR" dirty="0"/>
              <a:t>:</a:t>
            </a:r>
            <a:r>
              <a:rPr lang="ko-KR" altLang="en-US" dirty="0"/>
              <a:t>은 각 키를 연관된 값을 구분</a:t>
            </a:r>
            <a:endParaRPr lang="en-US" altLang="ko-KR" dirty="0"/>
          </a:p>
          <a:p>
            <a:r>
              <a:rPr lang="en-US" altLang="ko-KR" dirty="0"/>
              <a:t>{ key1: value1, key2: value2, …, </a:t>
            </a:r>
            <a:r>
              <a:rPr lang="en-US" altLang="ko-KR" dirty="0" err="1"/>
              <a:t>keyn</a:t>
            </a:r>
            <a:r>
              <a:rPr lang="en-US" altLang="ko-KR" dirty="0"/>
              <a:t>: </a:t>
            </a:r>
            <a:r>
              <a:rPr lang="en-US" altLang="ko-KR" dirty="0" err="1"/>
              <a:t>valuen</a:t>
            </a:r>
            <a:r>
              <a:rPr lang="en-US" altLang="ko-KR" dirty="0"/>
              <a:t> }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: </a:t>
            </a:r>
            <a:r>
              <a:rPr lang="ko-KR" altLang="en-US" dirty="0"/>
              <a:t>값 형태로 키와 값은 콜론 </a:t>
            </a:r>
            <a:r>
              <a:rPr lang="en-US" altLang="ko-KR" dirty="0"/>
              <a:t>:</a:t>
            </a:r>
            <a:r>
              <a:rPr lang="ko-KR" altLang="en-US" dirty="0"/>
              <a:t>으로 구분하며 항목들은 쉼표 </a:t>
            </a:r>
            <a:r>
              <a:rPr lang="en-US" altLang="ko-KR" dirty="0"/>
              <a:t>,</a:t>
            </a:r>
            <a:r>
              <a:rPr lang="ko-KR" altLang="en-US" dirty="0"/>
              <a:t>로 구분</a:t>
            </a:r>
          </a:p>
          <a:p>
            <a:pPr lvl="2"/>
            <a:r>
              <a:rPr lang="ko-KR" altLang="en-US" dirty="0"/>
              <a:t>메소드 </a:t>
            </a:r>
            <a:r>
              <a:rPr lang="en-US" altLang="ko-KR" dirty="0"/>
              <a:t>items()</a:t>
            </a:r>
            <a:r>
              <a:rPr lang="ko-KR" altLang="en-US" dirty="0"/>
              <a:t>로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) </a:t>
            </a:r>
            <a:r>
              <a:rPr lang="ko-KR" altLang="en-US" dirty="0"/>
              <a:t>항목의 목록 형태인 </a:t>
            </a:r>
            <a:r>
              <a:rPr lang="en-US" altLang="ko-KR" dirty="0" err="1"/>
              <a:t>dict_items</a:t>
            </a:r>
            <a:r>
              <a:rPr lang="ko-KR" altLang="en-US" dirty="0"/>
              <a:t>를 반환</a:t>
            </a:r>
          </a:p>
          <a:p>
            <a:pPr lvl="1"/>
            <a:r>
              <a:rPr lang="en-US" altLang="ko-KR" dirty="0"/>
              <a:t>key1, key2, …, </a:t>
            </a:r>
            <a:r>
              <a:rPr lang="en-US" altLang="ko-KR" dirty="0" err="1"/>
              <a:t>keyn</a:t>
            </a:r>
            <a:r>
              <a:rPr lang="en-US" altLang="ko-KR" dirty="0"/>
              <a:t>: </a:t>
            </a:r>
            <a:r>
              <a:rPr lang="ko-KR" altLang="en-US" dirty="0"/>
              <a:t>키는 수정불가능</a:t>
            </a:r>
            <a:r>
              <a:rPr lang="en-US" altLang="ko-KR" dirty="0"/>
              <a:t>(</a:t>
            </a:r>
            <a:r>
              <a:rPr lang="ko-KR" altLang="en-US" dirty="0"/>
              <a:t>또는 불변</a:t>
            </a:r>
            <a:r>
              <a:rPr lang="en-US" altLang="ko-KR" dirty="0"/>
              <a:t>, immutable, </a:t>
            </a:r>
            <a:r>
              <a:rPr lang="en-US" altLang="ko-KR" dirty="0" err="1"/>
              <a:t>hashable</a:t>
            </a:r>
            <a:r>
              <a:rPr lang="en-US" altLang="ko-KR" dirty="0"/>
              <a:t>)</a:t>
            </a:r>
            <a:r>
              <a:rPr lang="ko-KR" altLang="en-US" dirty="0"/>
              <a:t>한 자료형만 가능</a:t>
            </a:r>
          </a:p>
          <a:p>
            <a:pPr lvl="1"/>
            <a:r>
              <a:rPr lang="ko-KR" altLang="en-US" dirty="0"/>
              <a:t>메소드 </a:t>
            </a:r>
            <a:r>
              <a:rPr lang="en-US" altLang="ko-KR" dirty="0"/>
              <a:t>keys()</a:t>
            </a:r>
            <a:r>
              <a:rPr lang="ko-KR" altLang="en-US" dirty="0"/>
              <a:t>로 키의 목록 형태인 </a:t>
            </a:r>
            <a:r>
              <a:rPr lang="en-US" altLang="ko-KR" dirty="0" err="1"/>
              <a:t>dict_keys</a:t>
            </a:r>
            <a:r>
              <a:rPr lang="ko-KR" altLang="en-US" dirty="0"/>
              <a:t>를 반환</a:t>
            </a:r>
          </a:p>
          <a:p>
            <a:pPr lvl="2"/>
            <a:r>
              <a:rPr lang="en-US" altLang="ko-KR" dirty="0"/>
              <a:t>value1, value2, …, </a:t>
            </a:r>
            <a:r>
              <a:rPr lang="en-US" altLang="ko-KR" dirty="0" err="1"/>
              <a:t>valuen</a:t>
            </a:r>
            <a:r>
              <a:rPr lang="en-US" altLang="ko-KR" dirty="0"/>
              <a:t>: </a:t>
            </a:r>
            <a:r>
              <a:rPr lang="ko-KR" altLang="en-US" dirty="0"/>
              <a:t>값은 모든 자료형이 가능</a:t>
            </a:r>
          </a:p>
          <a:p>
            <a:pPr lvl="1"/>
            <a:r>
              <a:rPr lang="ko-KR" altLang="en-US" dirty="0"/>
              <a:t>메소드 </a:t>
            </a:r>
            <a:r>
              <a:rPr lang="en-US" altLang="ko-KR" dirty="0"/>
              <a:t>values()</a:t>
            </a:r>
            <a:r>
              <a:rPr lang="ko-KR" altLang="en-US" dirty="0"/>
              <a:t>로 값의 목록 형태인 </a:t>
            </a:r>
            <a:r>
              <a:rPr lang="en-US" altLang="ko-KR" dirty="0" err="1"/>
              <a:t>dict_values</a:t>
            </a:r>
            <a:r>
              <a:rPr lang="ko-KR" altLang="en-US" dirty="0"/>
              <a:t>를 반환</a:t>
            </a:r>
          </a:p>
          <a:p>
            <a:r>
              <a:rPr lang="ko-KR" altLang="en-US" dirty="0"/>
              <a:t>사전의 특성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데이터 조직화</a:t>
            </a:r>
            <a:endParaRPr lang="en-US" altLang="ko-KR" dirty="0"/>
          </a:p>
          <a:p>
            <a:pPr lvl="2"/>
            <a:r>
              <a:rPr lang="ko-KR" altLang="en-US" dirty="0"/>
              <a:t>키와 값의 쌍을 사용하여 데이터를 구조화하고 관리 가능</a:t>
            </a:r>
            <a:endParaRPr lang="en-US" altLang="ko-KR" dirty="0"/>
          </a:p>
          <a:p>
            <a:pPr lvl="1"/>
            <a:r>
              <a:rPr lang="ko-KR" altLang="en-US" dirty="0"/>
              <a:t>빠른 검색</a:t>
            </a:r>
            <a:endParaRPr lang="en-US" altLang="ko-KR" dirty="0"/>
          </a:p>
          <a:p>
            <a:pPr lvl="2"/>
            <a:r>
              <a:rPr lang="ko-KR" altLang="en-US" dirty="0"/>
              <a:t>키를 사용하여 값을 빠르게 찾을 수 있음</a:t>
            </a:r>
            <a:endParaRPr lang="en-US" altLang="ko-KR" dirty="0"/>
          </a:p>
          <a:p>
            <a:pPr lvl="1"/>
            <a:r>
              <a:rPr lang="ko-KR" altLang="en-US" dirty="0"/>
              <a:t>중복 제거</a:t>
            </a:r>
            <a:endParaRPr lang="en-US" altLang="ko-KR" dirty="0"/>
          </a:p>
          <a:p>
            <a:pPr lvl="2"/>
            <a:r>
              <a:rPr lang="ko-KR" altLang="en-US" dirty="0"/>
              <a:t>사전은 키가 고유하므로 중복된 데이터를 쉽게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BB4D8B-1B71-426F-AED4-8DC30AC9A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쌍을 저장하는 자료형</a:t>
            </a:r>
          </a:p>
        </p:txBody>
      </p:sp>
    </p:spTree>
    <p:extLst>
      <p:ext uri="{BB962C8B-B14F-4D97-AF65-F5344CB8AC3E}">
        <p14:creationId xmlns:p14="http://schemas.microsoft.com/office/powerpoint/2010/main" val="1388908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38A7C-ABE1-4FEE-A2C9-025D1911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0F68D-EED8-4BB9-B9D2-8733CC36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사전은 키를 사용하여 값을 참조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D040AE-472A-4416-9B91-DA04641D95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721092-68ED-4253-9481-5474FEDD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97" y="2153657"/>
            <a:ext cx="6324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8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38A7C-ABE1-4FEE-A2C9-025D1911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0F68D-EED8-4BB9-B9D2-8733CC36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Unhashable</a:t>
            </a:r>
            <a:r>
              <a:rPr lang="en-US" altLang="ko-KR" dirty="0"/>
              <a:t> type</a:t>
            </a:r>
          </a:p>
          <a:p>
            <a:pPr lvl="1"/>
            <a:r>
              <a:rPr lang="ko-KR" altLang="en-US" dirty="0"/>
              <a:t>키로</a:t>
            </a:r>
            <a:r>
              <a:rPr lang="en-US" altLang="ko-KR" dirty="0"/>
              <a:t> </a:t>
            </a:r>
            <a:r>
              <a:rPr lang="ko-KR" altLang="en-US" dirty="0"/>
              <a:t>사용 불가능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D040AE-472A-4416-9B91-DA04641D95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AC5D1-8D7A-41C5-AD92-8A19A3EF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422" y="2010045"/>
            <a:ext cx="63055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3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8C61A-8A77-48F1-8FCF-AC9B5B94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 추가와 메소드 </a:t>
            </a:r>
            <a:r>
              <a:rPr lang="en-US" altLang="ko-KR" dirty="0"/>
              <a:t>items()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883B0-8B2B-4ACB-884C-4C5185F09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312530" cy="5393275"/>
          </a:xfrm>
        </p:spPr>
        <p:txBody>
          <a:bodyPr/>
          <a:lstStyle/>
          <a:p>
            <a:r>
              <a:rPr lang="ko-KR" altLang="en-US" dirty="0"/>
              <a:t>사전에 없는 항목을 참조해 값을 대입</a:t>
            </a:r>
            <a:endParaRPr lang="en-US" altLang="ko-KR" dirty="0"/>
          </a:p>
          <a:p>
            <a:pPr lvl="1"/>
            <a:r>
              <a:rPr lang="ko-KR" altLang="en-US" dirty="0"/>
              <a:t>새로운 키</a:t>
            </a:r>
            <a:r>
              <a:rPr lang="en-US" altLang="ko-KR" dirty="0"/>
              <a:t>: </a:t>
            </a:r>
            <a:r>
              <a:rPr lang="ko-KR" altLang="en-US" dirty="0"/>
              <a:t>값의 항목이 추가</a:t>
            </a:r>
            <a:endParaRPr lang="en-US" altLang="ko-KR" dirty="0"/>
          </a:p>
          <a:p>
            <a:pPr lvl="1"/>
            <a:r>
              <a:rPr lang="en-US" altLang="ko-KR" dirty="0"/>
              <a:t>mart['</a:t>
            </a:r>
            <a:r>
              <a:rPr lang="ko-KR" altLang="en-US" dirty="0"/>
              <a:t>삼각김밥</a:t>
            </a:r>
            <a:r>
              <a:rPr lang="en-US" altLang="ko-KR" dirty="0"/>
              <a:t>'] = 1700</a:t>
            </a:r>
          </a:p>
          <a:p>
            <a:pPr lvl="2"/>
            <a:r>
              <a:rPr lang="ko-KR" altLang="en-US" dirty="0"/>
              <a:t>키 </a:t>
            </a:r>
            <a:r>
              <a:rPr lang="en-US" altLang="ko-KR" dirty="0"/>
              <a:t>'</a:t>
            </a:r>
            <a:r>
              <a:rPr lang="ko-KR" altLang="en-US" dirty="0"/>
              <a:t>삼각김밥</a:t>
            </a:r>
            <a:r>
              <a:rPr lang="en-US" altLang="ko-KR" dirty="0"/>
              <a:t>'</a:t>
            </a:r>
            <a:r>
              <a:rPr lang="ko-KR" altLang="en-US" dirty="0"/>
              <a:t>의 값 </a:t>
            </a:r>
            <a:r>
              <a:rPr lang="en-US" altLang="ko-KR" dirty="0"/>
              <a:t>1700</a:t>
            </a:r>
            <a:r>
              <a:rPr lang="ko-KR" altLang="en-US" dirty="0"/>
              <a:t>을 저장</a:t>
            </a:r>
            <a:endParaRPr lang="en-US" altLang="ko-KR" dirty="0"/>
          </a:p>
          <a:p>
            <a:r>
              <a:rPr lang="ko-KR" altLang="en-US" dirty="0"/>
              <a:t>이미 있는 항목을 참조해 값을 저장</a:t>
            </a:r>
            <a:endParaRPr lang="en-US" altLang="ko-KR" dirty="0"/>
          </a:p>
          <a:p>
            <a:pPr lvl="1"/>
            <a:r>
              <a:rPr lang="ko-KR" altLang="en-US" dirty="0"/>
              <a:t>이전 값이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사전의 메소드 </a:t>
            </a:r>
            <a:r>
              <a:rPr lang="en-US" altLang="ko-KR" dirty="0"/>
              <a:t>keys()</a:t>
            </a:r>
          </a:p>
          <a:p>
            <a:pPr lvl="1"/>
            <a:r>
              <a:rPr lang="ko-KR" altLang="en-US" dirty="0"/>
              <a:t>사전의 모든 키를 자료형 </a:t>
            </a:r>
            <a:r>
              <a:rPr lang="en-US" altLang="ko-KR" dirty="0" err="1"/>
              <a:t>dict_keys</a:t>
            </a:r>
            <a:r>
              <a:rPr lang="ko-KR" altLang="en-US" dirty="0"/>
              <a:t>로 반환</a:t>
            </a:r>
            <a:endParaRPr lang="en-US" altLang="ko-KR" dirty="0"/>
          </a:p>
          <a:p>
            <a:r>
              <a:rPr lang="ko-KR" altLang="en-US" dirty="0"/>
              <a:t>사전의 메소드 </a:t>
            </a:r>
            <a:r>
              <a:rPr lang="en-US" altLang="ko-KR" dirty="0"/>
              <a:t>values()</a:t>
            </a:r>
          </a:p>
          <a:p>
            <a:pPr lvl="1"/>
            <a:r>
              <a:rPr lang="ko-KR" altLang="en-US" dirty="0"/>
              <a:t>사전의 모든 값을 자료형 </a:t>
            </a:r>
            <a:r>
              <a:rPr lang="en-US" altLang="ko-KR" dirty="0" err="1"/>
              <a:t>dict_values</a:t>
            </a:r>
            <a:r>
              <a:rPr lang="ko-KR" altLang="en-US" dirty="0"/>
              <a:t>로 반환</a:t>
            </a:r>
            <a:endParaRPr lang="en-US" altLang="ko-KR" dirty="0"/>
          </a:p>
          <a:p>
            <a:r>
              <a:rPr lang="ko-KR" altLang="en-US" dirty="0"/>
              <a:t>메소드 </a:t>
            </a:r>
            <a:r>
              <a:rPr lang="en-US" altLang="ko-KR" dirty="0"/>
              <a:t>items()</a:t>
            </a:r>
          </a:p>
          <a:p>
            <a:pPr lvl="1"/>
            <a:r>
              <a:rPr lang="ko-KR" altLang="en-US" dirty="0"/>
              <a:t>사전의 모든 키와 값의 쌍을 자료형 </a:t>
            </a:r>
            <a:r>
              <a:rPr lang="en-US" altLang="ko-KR" dirty="0" err="1"/>
              <a:t>dict_items</a:t>
            </a:r>
            <a:r>
              <a:rPr lang="ko-KR" altLang="en-US" dirty="0"/>
              <a:t>로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D1DF4-04C8-4CBD-83C8-331F36DD39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C9887-03DD-4190-AE59-21EF795D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48" y="1197991"/>
            <a:ext cx="5620198" cy="58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0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8CB1-E215-47AD-9196-74B0DCB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BEBC9-A968-40DF-AFC0-D7A9FA11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en-US" altLang="ko-KR" dirty="0"/>
          </a:p>
          <a:p>
            <a:pPr lvl="1"/>
            <a:r>
              <a:rPr lang="ko-KR" altLang="en-US" dirty="0"/>
              <a:t>변경할 수 없는</a:t>
            </a:r>
            <a:r>
              <a:rPr lang="en-US" altLang="ko-KR" dirty="0"/>
              <a:t>(immutable, </a:t>
            </a:r>
            <a:r>
              <a:rPr lang="ko-KR" altLang="en-US" dirty="0"/>
              <a:t>불변의</a:t>
            </a:r>
            <a:r>
              <a:rPr lang="en-US" altLang="ko-KR" dirty="0"/>
              <a:t>) </a:t>
            </a:r>
            <a:r>
              <a:rPr lang="ko-KR" altLang="en-US" dirty="0"/>
              <a:t>시퀀스 자료형</a:t>
            </a:r>
            <a:endParaRPr lang="en-US" altLang="ko-KR" dirty="0"/>
          </a:p>
          <a:p>
            <a:pPr lvl="1"/>
            <a:r>
              <a:rPr lang="ko-KR" altLang="en-US" dirty="0"/>
              <a:t>여러 항목을 담을 수 있으며</a:t>
            </a:r>
            <a:r>
              <a:rPr lang="en-US" altLang="ko-KR" dirty="0"/>
              <a:t>, </a:t>
            </a:r>
            <a:r>
              <a:rPr lang="ko-KR" altLang="en-US" dirty="0"/>
              <a:t>대괄호 대신 소괄호로 둘러싸 표현</a:t>
            </a:r>
            <a:endParaRPr lang="en-US" altLang="ko-KR" dirty="0"/>
          </a:p>
          <a:p>
            <a:r>
              <a:rPr lang="ko-KR" altLang="en-US" dirty="0" err="1"/>
              <a:t>튜플의</a:t>
            </a:r>
            <a:r>
              <a:rPr lang="ko-KR" altLang="en-US" dirty="0"/>
              <a:t> 필요성</a:t>
            </a:r>
            <a:endParaRPr lang="en-US" altLang="ko-KR" dirty="0"/>
          </a:p>
          <a:p>
            <a:pPr lvl="1"/>
            <a:r>
              <a:rPr lang="ko-KR" altLang="en-US" dirty="0"/>
              <a:t>불변성</a:t>
            </a:r>
            <a:r>
              <a:rPr lang="en-US" altLang="ko-KR" dirty="0"/>
              <a:t>(immutable)</a:t>
            </a:r>
          </a:p>
          <a:p>
            <a:pPr lvl="2"/>
            <a:r>
              <a:rPr lang="ko-KR" altLang="en-US" dirty="0"/>
              <a:t>한 번 생성된 </a:t>
            </a:r>
            <a:r>
              <a:rPr lang="ko-KR" altLang="en-US" dirty="0" err="1"/>
              <a:t>튜플은</a:t>
            </a:r>
            <a:r>
              <a:rPr lang="ko-KR" altLang="en-US" dirty="0"/>
              <a:t> 수정할 수 없기 때문에</a:t>
            </a:r>
            <a:r>
              <a:rPr lang="en-US" altLang="ko-KR" dirty="0"/>
              <a:t>, </a:t>
            </a:r>
            <a:r>
              <a:rPr lang="ko-KR" altLang="en-US" dirty="0"/>
              <a:t>데이터 무결성을 보장하고 의도치 않은 변경을 방지</a:t>
            </a:r>
          </a:p>
          <a:p>
            <a:pPr lvl="1"/>
            <a:r>
              <a:rPr lang="ko-KR" altLang="en-US" dirty="0"/>
              <a:t>성능</a:t>
            </a:r>
            <a:endParaRPr lang="en-US" altLang="ko-KR" dirty="0"/>
          </a:p>
          <a:p>
            <a:pPr lvl="2"/>
            <a:r>
              <a:rPr lang="ko-KR" altLang="en-US" dirty="0"/>
              <a:t>리스트보다 메모리 사용이 적고</a:t>
            </a:r>
            <a:r>
              <a:rPr lang="en-US" altLang="ko-KR" dirty="0"/>
              <a:t>, </a:t>
            </a:r>
            <a:r>
              <a:rPr lang="ko-KR" altLang="en-US" dirty="0"/>
              <a:t>읽기 속도가 빠름</a:t>
            </a:r>
          </a:p>
          <a:p>
            <a:pPr lvl="1"/>
            <a:r>
              <a:rPr lang="ko-KR" altLang="en-US" dirty="0"/>
              <a:t>해시 가능성</a:t>
            </a:r>
            <a:r>
              <a:rPr lang="en-US" altLang="ko-KR" dirty="0"/>
              <a:t>(</a:t>
            </a:r>
            <a:r>
              <a:rPr lang="en-US" altLang="ko-KR" dirty="0" err="1"/>
              <a:t>hashable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ko-KR" altLang="en-US" dirty="0" err="1"/>
              <a:t>딕셔너리의</a:t>
            </a:r>
            <a:r>
              <a:rPr lang="ko-KR" altLang="en-US" dirty="0"/>
              <a:t> 키나 집합의 원소로 사용될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784A0-29CE-419B-8426-6FE701E3F0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41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D1DCF-D951-418E-B5F6-FC38B858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23B1C-EE64-4955-B1BD-743EB84E7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C3A72C-46C4-411F-87CD-990C30230B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A37E8-6BC1-4615-AA7D-905EE8C9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73" y="408328"/>
            <a:ext cx="5211147" cy="70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0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BC922-6BDF-4B6B-9CA1-4A2836D3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CB690E-03CB-473C-89A2-9291E067D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중복된 원소가 없는 순서가 없는 자료형</a:t>
            </a:r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 } </a:t>
            </a:r>
            <a:r>
              <a:rPr lang="ko-KR" altLang="en-US" dirty="0"/>
              <a:t>안에 쉼표 </a:t>
            </a:r>
            <a:r>
              <a:rPr lang="en-US" altLang="ko-KR" dirty="0"/>
              <a:t>,</a:t>
            </a:r>
            <a:r>
              <a:rPr lang="ko-KR" altLang="en-US" dirty="0"/>
              <a:t>로 구분된 값을 넣어 생성</a:t>
            </a:r>
            <a:endParaRPr lang="en-US" altLang="ko-KR" dirty="0"/>
          </a:p>
          <a:p>
            <a:pPr lvl="1"/>
            <a:r>
              <a:rPr lang="ko-KR" altLang="en-US" dirty="0"/>
              <a:t>수정 불가능한 집합 원소는 추가나 삭제가 가능</a:t>
            </a:r>
            <a:endParaRPr lang="en-US" altLang="ko-KR" dirty="0"/>
          </a:p>
          <a:p>
            <a:pPr lvl="1"/>
            <a:r>
              <a:rPr lang="ko-KR" altLang="en-US" dirty="0"/>
              <a:t>집합 자체는 수정 가능</a:t>
            </a:r>
            <a:endParaRPr lang="en-US" altLang="ko-KR" dirty="0"/>
          </a:p>
          <a:p>
            <a:pPr lvl="1"/>
            <a:r>
              <a:rPr lang="ko-KR" altLang="en-US" dirty="0"/>
              <a:t>집합의 원소는 중복을 불허</a:t>
            </a:r>
            <a:endParaRPr lang="en-US" altLang="ko-KR" dirty="0"/>
          </a:p>
          <a:p>
            <a:pPr lvl="2"/>
            <a:r>
              <a:rPr lang="ko-KR" altLang="en-US" dirty="0" err="1"/>
              <a:t>멤버쉽</a:t>
            </a:r>
            <a:r>
              <a:rPr lang="ko-KR" altLang="en-US" dirty="0"/>
              <a:t> 검사와 중복 제거에 주로 사용될 수 있음</a:t>
            </a:r>
            <a:endParaRPr lang="en-US" altLang="ko-KR" dirty="0"/>
          </a:p>
          <a:p>
            <a:pPr lvl="2"/>
            <a:r>
              <a:rPr lang="ko-KR" altLang="en-US" dirty="0"/>
              <a:t>중복된 데이터를 제거하는 데 유용</a:t>
            </a:r>
            <a:endParaRPr lang="en-US" altLang="ko-KR" dirty="0"/>
          </a:p>
          <a:p>
            <a:r>
              <a:rPr lang="en-US" altLang="ko-KR" dirty="0"/>
              <a:t>{ element0, element1, element2, …, </a:t>
            </a:r>
            <a:r>
              <a:rPr lang="en-US" altLang="ko-KR" dirty="0" err="1"/>
              <a:t>elementn</a:t>
            </a:r>
            <a:r>
              <a:rPr lang="en-US" altLang="ko-KR" dirty="0"/>
              <a:t> }</a:t>
            </a:r>
          </a:p>
          <a:p>
            <a:pPr lvl="1"/>
            <a:r>
              <a:rPr lang="ko-KR" altLang="en-US" dirty="0"/>
              <a:t>원소인 </a:t>
            </a:r>
            <a:r>
              <a:rPr lang="en-US" altLang="ko-KR" dirty="0" err="1"/>
              <a:t>elementi</a:t>
            </a:r>
            <a:r>
              <a:rPr lang="ko-KR" altLang="en-US" dirty="0"/>
              <a:t>는 고유한</a:t>
            </a:r>
            <a:r>
              <a:rPr lang="en-US" altLang="ko-KR" dirty="0"/>
              <a:t>(unique) </a:t>
            </a:r>
            <a:r>
              <a:rPr lang="ko-KR" altLang="en-US" dirty="0"/>
              <a:t>값으로 중복을 허용하지 않으며</a:t>
            </a:r>
          </a:p>
          <a:p>
            <a:pPr lvl="1"/>
            <a:r>
              <a:rPr lang="ko-KR" altLang="en-US" dirty="0"/>
              <a:t>원소의 순서는 의미가 없으며</a:t>
            </a:r>
          </a:p>
          <a:p>
            <a:pPr lvl="1"/>
            <a:r>
              <a:rPr lang="ko-KR" altLang="en-US" dirty="0"/>
              <a:t>원소는 </a:t>
            </a:r>
            <a:r>
              <a:rPr lang="en-US" altLang="ko-KR" dirty="0"/>
              <a:t>int, float, str, tuple </a:t>
            </a:r>
            <a:r>
              <a:rPr lang="ko-KR" altLang="en-US" dirty="0"/>
              <a:t>등 수정 불가능</a:t>
            </a:r>
            <a:r>
              <a:rPr lang="en-US" altLang="ko-KR" dirty="0"/>
              <a:t>(immutable, </a:t>
            </a:r>
            <a:r>
              <a:rPr lang="en-US" altLang="ko-KR" dirty="0" err="1"/>
              <a:t>hashable</a:t>
            </a:r>
            <a:r>
              <a:rPr lang="en-US" altLang="ko-KR" dirty="0"/>
              <a:t>)</a:t>
            </a:r>
            <a:r>
              <a:rPr lang="ko-KR" altLang="en-US" dirty="0"/>
              <a:t>한 것이어야 함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3010A5-CDDD-4B98-AC75-0F1BDF3A41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06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768B9-2965-413E-B294-539EEA7D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3FBB2-5B03-4544-9E12-958EBF33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5A5A1-BACD-4894-954D-ABDE60953C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569492-A0BE-430C-AEC0-9479F5AF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481" y="1765300"/>
            <a:ext cx="60388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30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CACAA-2895-4149-B01A-01796495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집합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045E3-5415-4A43-8B11-AC9C44235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C5D161-468C-4B97-AA0E-4D9E5F2017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여집합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E1D6E9-E2D2-4BBD-8480-7CCB0065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331" y="1637422"/>
            <a:ext cx="60102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C82FB-3D40-4D2D-BE11-60309FF0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기본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F78212-7B9D-44AA-A9AF-624A7CA9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  <a:r>
              <a:rPr lang="en-US" altLang="ko-KR" dirty="0"/>
              <a:t>(data types)</a:t>
            </a:r>
            <a:endParaRPr lang="ko-KR" altLang="en-US" dirty="0"/>
          </a:p>
          <a:p>
            <a:pPr lvl="1"/>
            <a:r>
              <a:rPr lang="ko-KR" altLang="en-US" dirty="0"/>
              <a:t>프로그래밍 언어에서 자료의 종류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D07AA8-AF4E-453A-8310-8DDE17F33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9152C-FED4-4824-A10C-00ABB5BA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69" y="2537331"/>
            <a:ext cx="6391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AB2B1-F9FD-4E82-BB75-365E7BF0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집합에 추가할 원소</a:t>
            </a:r>
            <a:r>
              <a:rPr lang="en-US" altLang="ko-KR" dirty="0"/>
              <a:t>: </a:t>
            </a:r>
            <a:r>
              <a:rPr lang="ko-KR" altLang="en-US" dirty="0" err="1"/>
              <a:t>수정불가능한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94163E-B78B-4B8F-9EF5-233F86A3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108249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집합 메소드 </a:t>
            </a:r>
            <a:r>
              <a:rPr lang="en-US" altLang="ko-KR" dirty="0"/>
              <a:t>add(item) </a:t>
            </a:r>
          </a:p>
          <a:p>
            <a:pPr lvl="1"/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삽입 가능</a:t>
            </a:r>
            <a:endParaRPr lang="en-US" altLang="ko-KR" dirty="0"/>
          </a:p>
          <a:p>
            <a:pPr lvl="1"/>
            <a:r>
              <a:rPr lang="en-US" altLang="ko-KR" dirty="0"/>
              <a:t>(1, 2)</a:t>
            </a:r>
            <a:r>
              <a:rPr lang="ko-KR" altLang="en-US" dirty="0"/>
              <a:t>와 같은 </a:t>
            </a:r>
            <a:r>
              <a:rPr lang="ko-KR" altLang="en-US" dirty="0" err="1"/>
              <a:t>수정불가능한</a:t>
            </a:r>
            <a:r>
              <a:rPr lang="ko-KR" altLang="en-US" dirty="0"/>
              <a:t> </a:t>
            </a:r>
            <a:r>
              <a:rPr lang="ko-KR" altLang="en-US" dirty="0" err="1"/>
              <a:t>튜플은</a:t>
            </a:r>
            <a:r>
              <a:rPr lang="ko-KR" altLang="en-US" dirty="0"/>
              <a:t> 집합의 원소가 될 수 있음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집합 메소드 </a:t>
            </a:r>
            <a:r>
              <a:rPr lang="en-US" altLang="ko-KR" dirty="0"/>
              <a:t>remove(item)</a:t>
            </a:r>
          </a:p>
          <a:p>
            <a:pPr lvl="1"/>
            <a:r>
              <a:rPr lang="en-US" altLang="ko-KR" dirty="0"/>
              <a:t>item</a:t>
            </a:r>
            <a:r>
              <a:rPr lang="ko-KR" altLang="en-US" dirty="0"/>
              <a:t>을 삭제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7434F9-0771-44DA-ABD9-FBE3A8F68F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[1, 2]</a:t>
            </a:r>
            <a:r>
              <a:rPr lang="ko-KR" altLang="en-US" dirty="0"/>
              <a:t>와 같은 수정가능한 리스트는 집합의 원소가 될 수 없음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183F40-B008-4597-A685-676D8C49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31" y="1522110"/>
            <a:ext cx="4883287" cy="59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B20D0-2840-4E59-8ABA-511A7DA4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수정불가능 </a:t>
            </a:r>
            <a:r>
              <a:rPr lang="en-US" altLang="ko-KR" dirty="0"/>
              <a:t>immutable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839E8-C126-46D2-9C9D-204A0DE5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immutable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생성된 후에 그 값을 변경 불가능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(int), </a:t>
            </a:r>
            <a:r>
              <a:rPr lang="ko-KR" altLang="en-US" dirty="0"/>
              <a:t>부동소수점</a:t>
            </a:r>
            <a:r>
              <a:rPr lang="en-US" altLang="ko-KR" dirty="0"/>
              <a:t>(float), </a:t>
            </a:r>
            <a:r>
              <a:rPr lang="ko-KR" altLang="en-US" dirty="0"/>
              <a:t>문자열</a:t>
            </a:r>
            <a:r>
              <a:rPr lang="en-US" altLang="ko-KR" dirty="0"/>
              <a:t>(str), </a:t>
            </a:r>
            <a:r>
              <a:rPr lang="ko-KR" altLang="en-US" dirty="0" err="1"/>
              <a:t>튜플</a:t>
            </a:r>
            <a:r>
              <a:rPr lang="en-US" altLang="ko-KR" dirty="0"/>
              <a:t>(tuple) </a:t>
            </a:r>
            <a:r>
              <a:rPr lang="ko-KR" altLang="en-US" dirty="0"/>
              <a:t>등은 </a:t>
            </a:r>
            <a:r>
              <a:rPr lang="en-US" altLang="ko-KR" dirty="0"/>
              <a:t>immutable</a:t>
            </a:r>
            <a:r>
              <a:rPr lang="ko-KR" altLang="en-US" dirty="0"/>
              <a:t>한 객체</a:t>
            </a:r>
            <a:endParaRPr lang="en-US" altLang="ko-KR" dirty="0"/>
          </a:p>
          <a:p>
            <a:pPr lvl="2"/>
            <a:r>
              <a:rPr lang="ko-KR" altLang="en-US" dirty="0"/>
              <a:t>한 번 생성되면 값을 변경할 수 없으며</a:t>
            </a:r>
            <a:r>
              <a:rPr lang="en-US" altLang="ko-KR" dirty="0"/>
              <a:t>, </a:t>
            </a:r>
            <a:r>
              <a:rPr lang="ko-KR" altLang="en-US" dirty="0"/>
              <a:t>변경하려고 하면 새로운 객체가 생성</a:t>
            </a:r>
            <a:endParaRPr lang="en-US" altLang="ko-KR" dirty="0"/>
          </a:p>
          <a:p>
            <a:r>
              <a:rPr lang="ko-KR" altLang="en-US" dirty="0"/>
              <a:t>수정 불가능한 </a:t>
            </a:r>
            <a:r>
              <a:rPr lang="en-US" altLang="ko-KR" dirty="0"/>
              <a:t>immutable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ko-KR" altLang="en-US" dirty="0"/>
              <a:t>객체의 안전성과 불변성을 보장하여 예상치 못한 변경으로부터 객체를 보호</a:t>
            </a:r>
            <a:endParaRPr lang="en-US" altLang="ko-KR" dirty="0"/>
          </a:p>
          <a:p>
            <a:pPr lvl="1"/>
            <a:r>
              <a:rPr lang="ko-KR" altLang="en-US" dirty="0"/>
              <a:t>해시 가능한 객체만</a:t>
            </a:r>
            <a:endParaRPr lang="en-US" altLang="ko-KR" dirty="0"/>
          </a:p>
          <a:p>
            <a:pPr lvl="2"/>
            <a:r>
              <a:rPr lang="ko-KR" altLang="en-US" dirty="0" err="1"/>
              <a:t>딕셔너리</a:t>
            </a:r>
            <a:r>
              <a:rPr lang="en-US" altLang="ko-KR" dirty="0"/>
              <a:t>(</a:t>
            </a:r>
            <a:r>
              <a:rPr lang="en-US" altLang="ko-KR" dirty="0" err="1"/>
              <a:t>dict</a:t>
            </a:r>
            <a:r>
              <a:rPr lang="en-US" altLang="ko-KR" dirty="0"/>
              <a:t>)</a:t>
            </a:r>
            <a:r>
              <a:rPr lang="ko-KR" altLang="en-US" dirty="0"/>
              <a:t>의 키가 가능</a:t>
            </a:r>
          </a:p>
          <a:p>
            <a:pPr lvl="2"/>
            <a:r>
              <a:rPr lang="ko-KR" altLang="en-US" dirty="0"/>
              <a:t>집합</a:t>
            </a:r>
            <a:r>
              <a:rPr lang="en-US" altLang="ko-KR" dirty="0"/>
              <a:t>(set)</a:t>
            </a:r>
            <a:r>
              <a:rPr lang="ko-KR" altLang="en-US" dirty="0"/>
              <a:t>의 원소로 가능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7F85D6-6CFB-4D48-B297-73424866FE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수정 불가능하다는 </a:t>
            </a:r>
            <a:r>
              <a:rPr lang="en-US" altLang="ko-KR" dirty="0"/>
              <a:t>immutable(</a:t>
            </a:r>
            <a:r>
              <a:rPr lang="ko-KR" altLang="en-US" dirty="0"/>
              <a:t>불변</a:t>
            </a:r>
            <a:r>
              <a:rPr lang="en-US" altLang="ko-KR" dirty="0"/>
              <a:t>)</a:t>
            </a:r>
            <a:r>
              <a:rPr lang="ko-KR" altLang="en-US" dirty="0"/>
              <a:t>은 변경할 수 없는 객체를 가리킴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68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0EFCB-3B87-4BEF-BC4A-FEFA2F8B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함수 </a:t>
            </a:r>
            <a:r>
              <a:rPr lang="en-US" altLang="ko-KR" dirty="0"/>
              <a:t>hash(obj)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31281-3DF9-4E1E-ABF3-4A65D41A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010972" cy="5084213"/>
          </a:xfrm>
        </p:spPr>
        <p:txBody>
          <a:bodyPr/>
          <a:lstStyle/>
          <a:p>
            <a:r>
              <a:rPr lang="ko-KR" altLang="en-US" dirty="0"/>
              <a:t>주어진 객체 </a:t>
            </a:r>
            <a:r>
              <a:rPr lang="en-US" altLang="ko-KR" dirty="0"/>
              <a:t>obj</a:t>
            </a:r>
            <a:r>
              <a:rPr lang="ko-KR" altLang="en-US" dirty="0"/>
              <a:t>의 해시 값을 반환</a:t>
            </a:r>
            <a:endParaRPr lang="en-US" altLang="ko-KR" dirty="0"/>
          </a:p>
          <a:p>
            <a:pPr lvl="1"/>
            <a:r>
              <a:rPr lang="ko-KR" altLang="en-US" dirty="0"/>
              <a:t>해시 값은 정수로</a:t>
            </a:r>
            <a:r>
              <a:rPr lang="en-US" altLang="ko-KR" dirty="0"/>
              <a:t>, </a:t>
            </a:r>
            <a:r>
              <a:rPr lang="ko-KR" altLang="en-US" dirty="0"/>
              <a:t>객체의 내용에 기반하여 생성</a:t>
            </a:r>
            <a:endParaRPr lang="en-US" altLang="ko-KR" dirty="0"/>
          </a:p>
          <a:p>
            <a:pPr lvl="1"/>
            <a:r>
              <a:rPr lang="ko-KR" altLang="en-US" dirty="0"/>
              <a:t>해시 함수는 동일한 입력에 대해서 항상 동일한 해시 값을 반환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동일한 값이면 항상 동일한 해시 값</a:t>
            </a:r>
            <a:endParaRPr lang="en-US" altLang="ko-KR" dirty="0"/>
          </a:p>
          <a:p>
            <a:pPr lvl="1"/>
            <a:r>
              <a:rPr lang="ko-KR" altLang="en-US" dirty="0"/>
              <a:t>해시 값의 고유성은 데이터 구조에서 빠른 검색 및 비교를 위한 핵심 요소 중 하나</a:t>
            </a:r>
            <a:endParaRPr lang="en-US" altLang="ko-KR" dirty="0"/>
          </a:p>
          <a:p>
            <a:r>
              <a:rPr lang="ko-KR" altLang="en-US" dirty="0"/>
              <a:t>사전이나 리스트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endParaRPr lang="en-US" altLang="ko-KR" dirty="0"/>
          </a:p>
          <a:p>
            <a:pPr lvl="1"/>
            <a:r>
              <a:rPr lang="ko-KR" altLang="en-US" dirty="0"/>
              <a:t>수정 가능한 객체</a:t>
            </a:r>
            <a:endParaRPr lang="en-US" altLang="ko-KR" dirty="0"/>
          </a:p>
          <a:p>
            <a:pPr lvl="1"/>
            <a:r>
              <a:rPr lang="en-US" altLang="ko-KR" dirty="0"/>
              <a:t>hash() </a:t>
            </a:r>
            <a:r>
              <a:rPr lang="ko-KR" altLang="en-US" dirty="0"/>
              <a:t>값을 가질 수 없음</a:t>
            </a:r>
            <a:endParaRPr lang="en-US" altLang="ko-KR" dirty="0"/>
          </a:p>
          <a:p>
            <a:r>
              <a:rPr lang="ko-KR" altLang="en-US" dirty="0"/>
              <a:t>기본 자료형과 </a:t>
            </a:r>
            <a:r>
              <a:rPr lang="ko-KR" altLang="en-US" dirty="0" err="1"/>
              <a:t>튜플</a:t>
            </a:r>
            <a:endParaRPr lang="en-US" altLang="ko-KR" dirty="0"/>
          </a:p>
          <a:p>
            <a:pPr lvl="1"/>
            <a:r>
              <a:rPr lang="ko-KR" altLang="en-US" dirty="0"/>
              <a:t>수정 불가능한 객체</a:t>
            </a:r>
            <a:endParaRPr lang="en-US" altLang="ko-KR" dirty="0"/>
          </a:p>
          <a:p>
            <a:pPr lvl="1"/>
            <a:r>
              <a:rPr lang="ko-KR" altLang="en-US" dirty="0"/>
              <a:t>고유한 </a:t>
            </a:r>
            <a:r>
              <a:rPr lang="en-US" altLang="ko-KR" dirty="0"/>
              <a:t>hash()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F6964D-33B8-465F-A318-2CA82F7EE1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D02F79-6BB4-4768-B6DE-99543D98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61" y="1560234"/>
            <a:ext cx="6197958" cy="4344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8A8721-91CF-4CE3-8A8C-44558C03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64" y="5999441"/>
            <a:ext cx="6283561" cy="6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64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4C2F2-5CD4-4C26-A50C-EF458565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불가능한 </a:t>
            </a:r>
            <a:r>
              <a:rPr lang="en-US" altLang="ko-KR" dirty="0"/>
              <a:t>immutable </a:t>
            </a:r>
            <a:r>
              <a:rPr lang="ko-KR" altLang="en-US" dirty="0"/>
              <a:t>객체와 함수 </a:t>
            </a:r>
            <a:r>
              <a:rPr lang="en-US" altLang="ko-KR" dirty="0"/>
              <a:t>id()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C6F43-EC0E-47CB-A39F-216872754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객체의 고유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이해하는 데 중요한 역할</a:t>
            </a:r>
            <a:endParaRPr lang="en-US" altLang="ko-KR" dirty="0"/>
          </a:p>
          <a:p>
            <a:r>
              <a:rPr lang="en-US" altLang="ko-KR" dirty="0"/>
              <a:t>immutable </a:t>
            </a:r>
            <a:r>
              <a:rPr lang="ko-KR" altLang="en-US" dirty="0"/>
              <a:t>객체는 변경할 수 없는 객체</a:t>
            </a:r>
            <a:endParaRPr lang="en-US" altLang="ko-KR" dirty="0"/>
          </a:p>
          <a:p>
            <a:pPr lvl="1"/>
            <a:r>
              <a:rPr lang="ko-KR" altLang="en-US" dirty="0"/>
              <a:t>이러한 객체는 생성된 후에 그 값을 변경할 수 없으며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변경하려고 하면 새로운 객체가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결국 </a:t>
            </a:r>
            <a:r>
              <a:rPr lang="en-US" altLang="ko-KR" dirty="0"/>
              <a:t>id()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달라짐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id()</a:t>
            </a:r>
          </a:p>
          <a:p>
            <a:pPr lvl="1"/>
            <a:r>
              <a:rPr lang="ko-KR" altLang="en-US" dirty="0"/>
              <a:t>모든 객체의 고유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2"/>
            <a:r>
              <a:rPr lang="ko-KR" altLang="en-US" dirty="0"/>
              <a:t>식별자는 객체가 메모리 상에서의 위치를 나타내는 정수 값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id() </a:t>
            </a:r>
            <a:r>
              <a:rPr lang="ko-KR" altLang="en-US" dirty="0"/>
              <a:t>함수를 사용하면 두 개의 객체가 동일한 메모리 위치를 가리키는지 여부를 확인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D22B1-0431-436C-B2B8-7D35B0A025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D173C8-E5B2-4222-9DC5-92710646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61" y="4690921"/>
            <a:ext cx="63627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78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A12BC-F8AD-4D53-9729-CC62FF44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객체의 </a:t>
            </a:r>
            <a:r>
              <a:rPr lang="en-US" altLang="ko-KR" dirty="0"/>
              <a:t>id()</a:t>
            </a:r>
            <a:r>
              <a:rPr lang="ko-KR" altLang="en-US" dirty="0"/>
              <a:t>가 동일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1F118-56E4-4EF2-9110-62F942DA8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166615" cy="5084213"/>
          </a:xfrm>
        </p:spPr>
        <p:txBody>
          <a:bodyPr/>
          <a:lstStyle/>
          <a:p>
            <a:r>
              <a:rPr lang="ko-KR" altLang="en-US" dirty="0"/>
              <a:t>두 객체는 동일한 메모리 위치를 가리키고 있음을 의미</a:t>
            </a:r>
            <a:endParaRPr lang="en-US" altLang="ko-KR" dirty="0"/>
          </a:p>
          <a:p>
            <a:pPr lvl="1"/>
            <a:r>
              <a:rPr lang="ko-KR" altLang="en-US" dirty="0"/>
              <a:t>따라서 두 객체는 동일한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9E9FC8-6B66-47E7-A0FE-9F401F5A63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5DE717-ADDC-493C-AB95-D85BD30F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282" y="1717644"/>
            <a:ext cx="5778003" cy="471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A7552-1834-4A3B-83E0-361F9DD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77F0C-CF52-4C04-BA95-BD2FF19E0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08972-467A-40FE-B320-BC4BC7E643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1E24FB-1332-452B-857F-A13AB9A6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31" y="1348636"/>
            <a:ext cx="3838575" cy="5981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B88910-DBA3-4B2F-9BC3-7294B0F0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92" y="2177610"/>
            <a:ext cx="396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0BA40-103E-4301-9C8E-90B2C73F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날짜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49063-D681-4EFE-AD35-8F1BC28BB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432186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날짜 정보는 기본 자료형이 아님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코딩을 위해 먼저 모듈 </a:t>
            </a:r>
            <a:r>
              <a:rPr lang="en-US" altLang="ko-KR" dirty="0"/>
              <a:t>datetime</a:t>
            </a:r>
            <a:r>
              <a:rPr lang="ko-KR" altLang="en-US" dirty="0"/>
              <a:t>을 메모리에 로딩</a:t>
            </a:r>
            <a:r>
              <a:rPr lang="en-US" altLang="ko-KR" dirty="0"/>
              <a:t>(load)</a:t>
            </a:r>
          </a:p>
          <a:p>
            <a:pPr lvl="1"/>
            <a:r>
              <a:rPr lang="ko-KR" altLang="en-US" dirty="0"/>
              <a:t>구문 </a:t>
            </a:r>
            <a:r>
              <a:rPr lang="en-US" altLang="ko-KR" dirty="0"/>
              <a:t>import datetime as dt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여기서 </a:t>
            </a:r>
            <a:r>
              <a:rPr lang="en-US" altLang="ko-KR" dirty="0"/>
              <a:t>dt</a:t>
            </a:r>
            <a:r>
              <a:rPr lang="ko-KR" altLang="en-US" dirty="0"/>
              <a:t>를 별명</a:t>
            </a:r>
            <a:r>
              <a:rPr lang="en-US" altLang="ko-KR" dirty="0"/>
              <a:t>(alias)</a:t>
            </a:r>
          </a:p>
          <a:p>
            <a:pPr lvl="2"/>
            <a:r>
              <a:rPr lang="ko-KR" altLang="en-US" dirty="0"/>
              <a:t>모듈의 이름 </a:t>
            </a:r>
            <a:r>
              <a:rPr lang="en-US" altLang="ko-KR" dirty="0"/>
              <a:t>datetime</a:t>
            </a:r>
            <a:r>
              <a:rPr lang="ko-KR" altLang="en-US" dirty="0"/>
              <a:t>을 짧게 </a:t>
            </a:r>
            <a:r>
              <a:rPr lang="en-US" altLang="ko-KR" dirty="0"/>
              <a:t>dt</a:t>
            </a:r>
            <a:r>
              <a:rPr lang="ko-KR" altLang="en-US" dirty="0"/>
              <a:t>로 만들어서 코드를 간결하게 만들기 위해서 사용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dt.datetime.now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시스템의 현재 시간 정보를 생성해 정보를 출력</a:t>
            </a:r>
            <a:endParaRPr lang="en-US" altLang="ko-KR" dirty="0"/>
          </a:p>
          <a:p>
            <a:pPr lvl="1"/>
            <a:r>
              <a:rPr lang="ko-KR" altLang="en-US" dirty="0"/>
              <a:t>모듈 </a:t>
            </a:r>
            <a:r>
              <a:rPr lang="en-US" altLang="ko-KR" dirty="0" err="1"/>
              <a:t>datatime</a:t>
            </a:r>
            <a:r>
              <a:rPr lang="ko-KR" altLang="en-US" dirty="0"/>
              <a:t>의 </a:t>
            </a:r>
            <a:r>
              <a:rPr lang="en-US" altLang="ko-KR" dirty="0"/>
              <a:t>datetime </a:t>
            </a:r>
            <a:r>
              <a:rPr lang="ko-KR" altLang="en-US" dirty="0"/>
              <a:t>클래스 사용</a:t>
            </a:r>
            <a:endParaRPr lang="en-US" altLang="ko-KR" dirty="0"/>
          </a:p>
          <a:p>
            <a:pPr lvl="2"/>
            <a:r>
              <a:rPr lang="en-US" altLang="ko-KR" dirty="0" err="1"/>
              <a:t>datetime.datetime</a:t>
            </a:r>
            <a:endParaRPr lang="en-US" altLang="ko-KR" dirty="0"/>
          </a:p>
          <a:p>
            <a:pPr lvl="1"/>
            <a:r>
              <a:rPr lang="ko-KR" altLang="en-US" dirty="0"/>
              <a:t>마침표 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~</a:t>
            </a:r>
            <a:r>
              <a:rPr lang="ko-KR" altLang="en-US" dirty="0"/>
              <a:t>에 속해 </a:t>
            </a:r>
            <a:r>
              <a:rPr lang="ko-KR" altLang="en-US" dirty="0" err="1"/>
              <a:t>있는’의</a:t>
            </a:r>
            <a:r>
              <a:rPr lang="ko-KR" altLang="en-US" dirty="0"/>
              <a:t> 연산자로 사용</a:t>
            </a:r>
            <a:endParaRPr lang="en-US" altLang="ko-KR" dirty="0"/>
          </a:p>
          <a:p>
            <a:pPr lvl="2"/>
            <a:r>
              <a:rPr lang="ko-KR" altLang="en-US" dirty="0"/>
              <a:t>식별자의 문자로 사용할 수 없음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DD055C-4E28-4824-B6B2-8E9036C32E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자료형이 아닌 자료형도 매우 다양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45B117-47B9-4550-9607-DE0E2321D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5" y="3151760"/>
            <a:ext cx="63817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1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5D77A-4B26-4288-92B3-2DC86C2A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지정한 날짜와 시간 객체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68D3C-2D19-4698-A77F-41ECF9C70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dt.datetime</a:t>
            </a:r>
            <a:r>
              <a:rPr lang="en-US" altLang="ko-KR" dirty="0"/>
              <a:t>(2026, 3, 1) </a:t>
            </a:r>
            <a:r>
              <a:rPr lang="ko-KR" altLang="en-US" dirty="0"/>
              <a:t>생성자를 사용</a:t>
            </a:r>
            <a:endParaRPr lang="en-US" altLang="ko-KR" dirty="0"/>
          </a:p>
          <a:p>
            <a:pPr lvl="1"/>
            <a:r>
              <a:rPr lang="en-US" altLang="ko-KR" dirty="0"/>
              <a:t>2026-03-01 </a:t>
            </a:r>
            <a:r>
              <a:rPr lang="ko-KR" altLang="en-US" dirty="0"/>
              <a:t>날짜 정보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변수 </a:t>
            </a:r>
            <a:r>
              <a:rPr lang="en-US" altLang="ko-KR" dirty="0"/>
              <a:t>d</a:t>
            </a:r>
            <a:r>
              <a:rPr lang="ko-KR" altLang="en-US" dirty="0"/>
              <a:t>에 저장된 날짜와 시간을 출력하고</a:t>
            </a:r>
            <a:r>
              <a:rPr lang="en-US" altLang="ko-KR" dirty="0"/>
              <a:t>, </a:t>
            </a:r>
            <a:r>
              <a:rPr lang="ko-KR" altLang="en-US" dirty="0"/>
              <a:t>그 날짜의 요일을 </a:t>
            </a:r>
            <a:r>
              <a:rPr lang="en-US" altLang="ko-KR" dirty="0" err="1"/>
              <a:t>d.weekday</a:t>
            </a:r>
            <a:r>
              <a:rPr lang="en-US" altLang="ko-KR" dirty="0"/>
              <a:t>()</a:t>
            </a:r>
            <a:r>
              <a:rPr lang="ko-KR" altLang="en-US" dirty="0"/>
              <a:t>로 출력</a:t>
            </a:r>
            <a:endParaRPr lang="en-US" altLang="ko-KR" dirty="0"/>
          </a:p>
          <a:p>
            <a:pPr lvl="1"/>
            <a:r>
              <a:rPr lang="ko-KR" altLang="en-US" dirty="0"/>
              <a:t>메서드 </a:t>
            </a:r>
            <a:r>
              <a:rPr lang="en-US" altLang="ko-KR" dirty="0"/>
              <a:t>weekday()</a:t>
            </a:r>
            <a:r>
              <a:rPr lang="ko-KR" altLang="en-US" dirty="0"/>
              <a:t>는 날짜가 무슨 요일인지를 숫자로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은 월요일</a:t>
            </a:r>
            <a:r>
              <a:rPr lang="en-US" altLang="ko-KR" dirty="0"/>
              <a:t>, 1</a:t>
            </a:r>
            <a:r>
              <a:rPr lang="ko-KR" altLang="en-US" dirty="0"/>
              <a:t>은 화요일</a:t>
            </a:r>
            <a:r>
              <a:rPr lang="en-US" altLang="ko-KR" dirty="0"/>
              <a:t>, ..., 6</a:t>
            </a:r>
            <a:r>
              <a:rPr lang="ko-KR" altLang="en-US" dirty="0"/>
              <a:t>은 일요일에 해당</a:t>
            </a:r>
            <a:endParaRPr lang="en-US" altLang="ko-KR" dirty="0"/>
          </a:p>
          <a:p>
            <a:pPr lvl="3"/>
            <a:r>
              <a:rPr lang="en-US" altLang="ko-KR" dirty="0"/>
              <a:t>2026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일이 일요일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D8DA7D-113E-408D-81F6-A4CF972183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ADC51E-9A30-48D2-8FFF-79A80726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95" y="2421223"/>
            <a:ext cx="8664009" cy="14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6418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4022</TotalTime>
  <Words>2585</Words>
  <Application>Microsoft Office PowerPoint</Application>
  <PresentationFormat>사용자 지정</PresentationFormat>
  <Paragraphs>402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Pretendard</vt:lpstr>
      <vt:lpstr>Pretendard SemiBold</vt:lpstr>
      <vt:lpstr>맑은 고딕</vt:lpstr>
      <vt:lpstr>Arial</vt:lpstr>
      <vt:lpstr>디자인 사용자 지정</vt:lpstr>
      <vt:lpstr>PowerPoint 프레젠테이션</vt:lpstr>
      <vt:lpstr>2.1 파이썬 언어 기초</vt:lpstr>
      <vt:lpstr>주석과 상수</vt:lpstr>
      <vt:lpstr>변수와 대입</vt:lpstr>
      <vt:lpstr>변수 이름 조건</vt:lpstr>
      <vt:lpstr>파이썬 기본 자료형</vt:lpstr>
      <vt:lpstr>자료형 코드</vt:lpstr>
      <vt:lpstr>파이썬의 날짜 자료형</vt:lpstr>
      <vt:lpstr>지정한 날짜와 시간 객체 생성</vt:lpstr>
      <vt:lpstr>다양한 연산자</vt:lpstr>
      <vt:lpstr>내장 함수</vt:lpstr>
      <vt:lpstr>도움말 함수</vt:lpstr>
      <vt:lpstr>함수 input() 활용</vt:lpstr>
      <vt:lpstr>다양한 함수</vt:lpstr>
      <vt:lpstr>내장 모듈 math 활용</vt:lpstr>
      <vt:lpstr>패키지(package)</vt:lpstr>
      <vt:lpstr>패키지(package) 설치</vt:lpstr>
      <vt:lpstr>패키지 numpy</vt:lpstr>
      <vt:lpstr>matplotlib seaborn </vt:lpstr>
      <vt:lpstr>패키지 pydataset 개요</vt:lpstr>
      <vt:lpstr>패키지 pydataset 설치</vt:lpstr>
      <vt:lpstr>pydataset 활용</vt:lpstr>
      <vt:lpstr>패키지 pydataset 내장 데이터 cars</vt:lpstr>
      <vt:lpstr>산점도(scatter plot)</vt:lpstr>
      <vt:lpstr>패키지 seaborn의 함수 scatterplot()으로 그린 산점도</vt:lpstr>
      <vt:lpstr>주피터 노트북에서 그림을 선명하게 그리기와 한글 설정</vt:lpstr>
      <vt:lpstr>데이터프레임(dataframe)</vt:lpstr>
      <vt:lpstr>메소드 mpg.info()</vt:lpstr>
      <vt:lpstr>sns.scatterplot(x = mpg.displ, y = mpg.cty, hue = mpg.drv)</vt:lpstr>
      <vt:lpstr>2.2 제어 흐름과 함수</vt:lpstr>
      <vt:lpstr>조건 if</vt:lpstr>
      <vt:lpstr>조건 if else</vt:lpstr>
      <vt:lpstr>반복된 조건 if elif </vt:lpstr>
      <vt:lpstr>match 구문</vt:lpstr>
      <vt:lpstr>match 구문 사례 </vt:lpstr>
      <vt:lpstr>반복 for 문</vt:lpstr>
      <vt:lpstr>반복 while 문</vt:lpstr>
      <vt:lpstr>함수 선언과 호출</vt:lpstr>
      <vt:lpstr>함수 선언과 호출</vt:lpstr>
      <vt:lpstr>함수 매개변수 기본 값</vt:lpstr>
      <vt:lpstr>함수 circle_area()</vt:lpstr>
      <vt:lpstr>return 구문과 함수 매개변수 지정</vt:lpstr>
      <vt:lpstr>lambda 익명 함수 </vt:lpstr>
      <vt:lpstr>2.3 표준 파이썬 기본 자료 구조</vt:lpstr>
      <vt:lpstr>리스트(list)</vt:lpstr>
      <vt:lpstr>리스트 참조</vt:lpstr>
      <vt:lpstr>메소드 append() insert()</vt:lpstr>
      <vt:lpstr>메소드 remove() pop()</vt:lpstr>
      <vt:lpstr>리스트 컴프리헨션</vt:lpstr>
      <vt:lpstr>리스트 컴프리헨션 활용</vt:lpstr>
      <vt:lpstr>사전(dictionary) 개요와 생성 </vt:lpstr>
      <vt:lpstr>사전 코드</vt:lpstr>
      <vt:lpstr>사전 코드</vt:lpstr>
      <vt:lpstr>항목 추가와 메소드 items()</vt:lpstr>
      <vt:lpstr>튜플 개요</vt:lpstr>
      <vt:lpstr>튜플 활용</vt:lpstr>
      <vt:lpstr>집합 개요</vt:lpstr>
      <vt:lpstr>집합 활용</vt:lpstr>
      <vt:lpstr>다양한 집합 연산</vt:lpstr>
      <vt:lpstr>집합에 추가할 원소: 수정불가능한 객체</vt:lpstr>
      <vt:lpstr>수정불가능 immutable</vt:lpstr>
      <vt:lpstr>내장 함수 hash(obj)</vt:lpstr>
      <vt:lpstr>수정 불가능한 immutable 객체와 함수 id()</vt:lpstr>
      <vt:lpstr>두 객체의 id()가 동일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m20074</dc:creator>
  <cp:lastModifiedBy>춘선(TA리더) - Data&amp;Tech팀</cp:lastModifiedBy>
  <cp:revision>567</cp:revision>
  <dcterms:created xsi:type="dcterms:W3CDTF">2021-04-14T04:58:56Z</dcterms:created>
  <dcterms:modified xsi:type="dcterms:W3CDTF">2024-09-12T00:56:25Z</dcterms:modified>
</cp:coreProperties>
</file>